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5" r:id="rId3"/>
    <p:sldId id="257" r:id="rId4"/>
    <p:sldId id="275" r:id="rId5"/>
    <p:sldId id="276" r:id="rId6"/>
    <p:sldId id="277" r:id="rId7"/>
    <p:sldId id="258" r:id="rId8"/>
    <p:sldId id="259" r:id="rId9"/>
    <p:sldId id="260" r:id="rId10"/>
    <p:sldId id="261" r:id="rId11"/>
    <p:sldId id="272" r:id="rId12"/>
    <p:sldId id="262" r:id="rId13"/>
    <p:sldId id="263" r:id="rId14"/>
    <p:sldId id="264" r:id="rId15"/>
    <p:sldId id="267" r:id="rId16"/>
    <p:sldId id="265" r:id="rId17"/>
    <p:sldId id="266" r:id="rId18"/>
    <p:sldId id="268" r:id="rId19"/>
    <p:sldId id="269" r:id="rId20"/>
    <p:sldId id="270" r:id="rId21"/>
    <p:sldId id="282" r:id="rId22"/>
    <p:sldId id="290" r:id="rId23"/>
    <p:sldId id="283" r:id="rId24"/>
    <p:sldId id="280" r:id="rId25"/>
    <p:sldId id="279" r:id="rId26"/>
    <p:sldId id="281" r:id="rId27"/>
    <p:sldId id="271" r:id="rId28"/>
    <p:sldId id="288" r:id="rId29"/>
    <p:sldId id="289"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E3D"/>
    <a:srgbClr val="686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8" autoAdjust="0"/>
    <p:restoredTop sz="94610"/>
  </p:normalViewPr>
  <p:slideViewPr>
    <p:cSldViewPr snapToGrid="0" snapToObjects="1">
      <p:cViewPr varScale="1">
        <p:scale>
          <a:sx n="70" d="100"/>
          <a:sy n="70"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14/10/2024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8953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67251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36779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285499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94856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64966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659783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01258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17819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3116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0647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DFA"/>
          </a:solidFill>
          <a:ln/>
        </p:spPr>
        <p:txBody>
          <a:bodyPr/>
          <a:lstStyle/>
          <a:p>
            <a:endParaRPr lang="es-ES"/>
          </a:p>
        </p:txBody>
      </p:sp>
      <p:pic>
        <p:nvPicPr>
          <p:cNvPr id="8" name="Image 0" descr="preencoded.png">
            <a:extLst>
              <a:ext uri="{FF2B5EF4-FFF2-40B4-BE49-F238E27FC236}">
                <a16:creationId xmlns:a16="http://schemas.microsoft.com/office/drawing/2014/main" id="{0BFA98B9-BF01-DB1E-224E-7D0CF8914BC2}"/>
              </a:ext>
            </a:extLst>
          </p:cNvPr>
          <p:cNvPicPr>
            <a:picLocks noChangeAspect="1"/>
          </p:cNvPicPr>
          <p:nvPr/>
        </p:nvPicPr>
        <p:blipFill>
          <a:blip/>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0850FFFF-32A9-76F7-917B-C200FA9B1880}"/>
              </a:ext>
            </a:extLst>
          </p:cNvPr>
          <p:cNvSpPr/>
          <p:nvPr/>
        </p:nvSpPr>
        <p:spPr>
          <a:xfrm>
            <a:off x="7620" y="0"/>
            <a:ext cx="14630400" cy="8229600"/>
          </a:xfrm>
          <a:prstGeom prst="rect">
            <a:avLst/>
          </a:prstGeom>
          <a:solidFill>
            <a:srgbClr val="FFFDFA"/>
          </a:solidFill>
          <a:ln/>
        </p:spPr>
        <p:txBody>
          <a:bodyPr/>
          <a:lstStyle/>
          <a:p>
            <a:endParaRPr lang="es-ES" dirty="0"/>
          </a:p>
        </p:txBody>
      </p:sp>
      <p:sp>
        <p:nvSpPr>
          <p:cNvPr id="11" name="Text 1">
            <a:extLst>
              <a:ext uri="{FF2B5EF4-FFF2-40B4-BE49-F238E27FC236}">
                <a16:creationId xmlns:a16="http://schemas.microsoft.com/office/drawing/2014/main" id="{B9F9D3B7-0892-E7E7-C2AF-4B438B1780A5}"/>
              </a:ext>
            </a:extLst>
          </p:cNvPr>
          <p:cNvSpPr/>
          <p:nvPr/>
        </p:nvSpPr>
        <p:spPr>
          <a:xfrm>
            <a:off x="6058488" y="865258"/>
            <a:ext cx="8486667" cy="5280329"/>
          </a:xfrm>
          <a:prstGeom prst="rect">
            <a:avLst/>
          </a:prstGeom>
          <a:noFill/>
          <a:ln/>
        </p:spPr>
        <p:txBody>
          <a:bodyPr wrap="square" rtlCol="0" anchor="t"/>
          <a:lstStyle/>
          <a:p>
            <a:pPr marL="0" indent="0">
              <a:lnSpc>
                <a:spcPts val="6808"/>
              </a:lnSpc>
              <a:buNone/>
            </a:pPr>
            <a:r>
              <a:rPr lang="en-US" sz="5400" dirty="0">
                <a:solidFill>
                  <a:srgbClr val="5C4E3D"/>
                </a:solidFill>
                <a:latin typeface="Libre Baskerville" pitchFamily="34" charset="0"/>
                <a:ea typeface="Libre Baskerville" pitchFamily="34" charset="-122"/>
                <a:cs typeface="Libre Baskerville" pitchFamily="34" charset="-120"/>
              </a:rPr>
              <a:t>Desarrollo de </a:t>
            </a:r>
            <a:r>
              <a:rPr lang="es-ES" sz="5400" dirty="0">
                <a:solidFill>
                  <a:srgbClr val="5C4E3D"/>
                </a:solidFill>
                <a:latin typeface="Libre Baskerville" pitchFamily="34" charset="0"/>
                <a:ea typeface="Libre Baskerville" pitchFamily="34" charset="-122"/>
                <a:cs typeface="Libre Baskerville" pitchFamily="34" charset="-120"/>
              </a:rPr>
              <a:t>un</a:t>
            </a:r>
            <a:r>
              <a:rPr lang="en-US" sz="5400" dirty="0">
                <a:solidFill>
                  <a:srgbClr val="5C4E3D"/>
                </a:solidFill>
                <a:latin typeface="Libre Baskerville" pitchFamily="34" charset="0"/>
                <a:ea typeface="Libre Baskerville" pitchFamily="34" charset="-122"/>
                <a:cs typeface="Libre Baskerville" pitchFamily="34" charset="-120"/>
              </a:rPr>
              <a:t> </a:t>
            </a:r>
            <a:r>
              <a:rPr lang="es-ES" sz="5400" dirty="0">
                <a:solidFill>
                  <a:srgbClr val="5C4E3D"/>
                </a:solidFill>
                <a:latin typeface="Libre Baskerville" pitchFamily="34" charset="0"/>
                <a:ea typeface="Libre Baskerville" pitchFamily="34" charset="-122"/>
                <a:cs typeface="Libre Baskerville" pitchFamily="34" charset="-120"/>
              </a:rPr>
              <a:t>algoritmo predictivo para la personalización de estilos de vida basado en genómica y biométrica</a:t>
            </a:r>
            <a:endParaRPr lang="en-US" sz="5400" dirty="0"/>
          </a:p>
        </p:txBody>
      </p:sp>
      <p:sp>
        <p:nvSpPr>
          <p:cNvPr id="12" name="Shape 3">
            <a:extLst>
              <a:ext uri="{FF2B5EF4-FFF2-40B4-BE49-F238E27FC236}">
                <a16:creationId xmlns:a16="http://schemas.microsoft.com/office/drawing/2014/main" id="{BE1D443C-8F0E-E549-C5CF-594DE5F7A892}"/>
              </a:ext>
            </a:extLst>
          </p:cNvPr>
          <p:cNvSpPr/>
          <p:nvPr/>
        </p:nvSpPr>
        <p:spPr>
          <a:xfrm>
            <a:off x="6238161" y="6908721"/>
            <a:ext cx="320754" cy="320754"/>
          </a:xfrm>
          <a:prstGeom prst="roundRect">
            <a:avLst>
              <a:gd name="adj" fmla="val 28504978"/>
            </a:avLst>
          </a:prstGeom>
          <a:noFill/>
          <a:ln w="7620">
            <a:solidFill>
              <a:srgbClr val="FFFFFF"/>
            </a:solidFill>
            <a:prstDash val="solid"/>
          </a:ln>
        </p:spPr>
        <p:txBody>
          <a:bodyPr/>
          <a:lstStyle/>
          <a:p>
            <a:endParaRPr lang="es-ES"/>
          </a:p>
        </p:txBody>
      </p:sp>
      <p:sp>
        <p:nvSpPr>
          <p:cNvPr id="13" name="Text 4">
            <a:extLst>
              <a:ext uri="{FF2B5EF4-FFF2-40B4-BE49-F238E27FC236}">
                <a16:creationId xmlns:a16="http://schemas.microsoft.com/office/drawing/2014/main" id="{A8E94CD6-FDA2-53EC-B64C-1C1EEAB0201D}"/>
              </a:ext>
            </a:extLst>
          </p:cNvPr>
          <p:cNvSpPr/>
          <p:nvPr/>
        </p:nvSpPr>
        <p:spPr>
          <a:xfrm>
            <a:off x="6659044" y="6726640"/>
            <a:ext cx="7285553" cy="916781"/>
          </a:xfrm>
          <a:prstGeom prst="rect">
            <a:avLst/>
          </a:prstGeom>
          <a:noFill/>
          <a:ln/>
        </p:spPr>
        <p:txBody>
          <a:bodyPr wrap="none" rtlCol="0" anchor="t"/>
          <a:lstStyle/>
          <a:p>
            <a:pPr algn="ctr">
              <a:lnSpc>
                <a:spcPts val="2763"/>
              </a:lnSpc>
            </a:pPr>
            <a:r>
              <a:rPr lang="en-US" sz="1973" b="1" dirty="0">
                <a:solidFill>
                  <a:srgbClr val="454240"/>
                </a:solidFill>
                <a:latin typeface="DM Sans" pitchFamily="34" charset="0"/>
                <a:ea typeface="DM Sans" pitchFamily="34" charset="-122"/>
                <a:cs typeface="DM Sans" pitchFamily="34" charset="-120"/>
              </a:rPr>
              <a:t>Maximiliano Hernandez S. y David Fernández Martín</a:t>
            </a:r>
          </a:p>
          <a:p>
            <a:pPr algn="ctr">
              <a:lnSpc>
                <a:spcPts val="2763"/>
              </a:lnSpc>
            </a:pPr>
            <a:r>
              <a:rPr lang="en-US" sz="1600" b="1" dirty="0" err="1">
                <a:solidFill>
                  <a:srgbClr val="454240"/>
                </a:solidFill>
                <a:latin typeface="DM Sans" pitchFamily="34" charset="0"/>
                <a:ea typeface="DM Sans" pitchFamily="34" charset="-122"/>
                <a:cs typeface="DM Sans" pitchFamily="34" charset="-120"/>
              </a:rPr>
              <a:t>Máster</a:t>
            </a:r>
            <a:r>
              <a:rPr lang="en-US" sz="1600" b="1" dirty="0">
                <a:solidFill>
                  <a:srgbClr val="454240"/>
                </a:solidFill>
                <a:latin typeface="DM Sans" pitchFamily="34" charset="0"/>
                <a:ea typeface="DM Sans" pitchFamily="34" charset="-122"/>
                <a:cs typeface="DM Sans" pitchFamily="34" charset="-120"/>
              </a:rPr>
              <a:t> Universitario </a:t>
            </a:r>
            <a:r>
              <a:rPr lang="en-US" sz="1600" b="1" dirty="0" err="1">
                <a:solidFill>
                  <a:srgbClr val="454240"/>
                </a:solidFill>
                <a:latin typeface="DM Sans" pitchFamily="34" charset="0"/>
                <a:ea typeface="DM Sans" pitchFamily="34" charset="-122"/>
                <a:cs typeface="DM Sans" pitchFamily="34" charset="-120"/>
              </a:rPr>
              <a:t>en</a:t>
            </a:r>
            <a:r>
              <a:rPr lang="en-US" sz="1600" b="1" dirty="0">
                <a:solidFill>
                  <a:srgbClr val="454240"/>
                </a:solidFill>
                <a:latin typeface="DM Sans" pitchFamily="34" charset="0"/>
                <a:ea typeface="DM Sans" pitchFamily="34" charset="-122"/>
                <a:cs typeface="DM Sans" pitchFamily="34" charset="-120"/>
              </a:rPr>
              <a:t> </a:t>
            </a:r>
            <a:r>
              <a:rPr lang="en-US" sz="1600" b="1" dirty="0" err="1">
                <a:solidFill>
                  <a:srgbClr val="454240"/>
                </a:solidFill>
                <a:latin typeface="DM Sans" pitchFamily="34" charset="0"/>
                <a:ea typeface="DM Sans" pitchFamily="34" charset="-122"/>
                <a:cs typeface="DM Sans" pitchFamily="34" charset="-120"/>
              </a:rPr>
              <a:t>Bioinformática</a:t>
            </a:r>
            <a:endParaRPr lang="en-US" sz="1600" b="1" dirty="0">
              <a:solidFill>
                <a:srgbClr val="454240"/>
              </a:solidFill>
              <a:latin typeface="DM Sans" pitchFamily="34" charset="0"/>
              <a:ea typeface="DM Sans" pitchFamily="34" charset="-122"/>
              <a:cs typeface="DM Sans" pitchFamily="34" charset="-120"/>
            </a:endParaRPr>
          </a:p>
          <a:p>
            <a:pPr algn="ctr">
              <a:lnSpc>
                <a:spcPts val="2763"/>
              </a:lnSpc>
            </a:pPr>
            <a:r>
              <a:rPr lang="en-US" sz="1600" b="1" dirty="0">
                <a:solidFill>
                  <a:srgbClr val="454240"/>
                </a:solidFill>
                <a:latin typeface="DM Sans" pitchFamily="34" charset="0"/>
                <a:ea typeface="DM Sans" pitchFamily="34" charset="-122"/>
                <a:cs typeface="DM Sans" pitchFamily="34" charset="-120"/>
              </a:rPr>
              <a:t>Universidad Internacional de La Rioja  </a:t>
            </a:r>
          </a:p>
        </p:txBody>
      </p:sp>
      <p:pic>
        <p:nvPicPr>
          <p:cNvPr id="14" name="Imagen 13" descr="Interfaz de usuario gráfica, Aplicación&#10;&#10;Descripción generada automáticamente">
            <a:extLst>
              <a:ext uri="{FF2B5EF4-FFF2-40B4-BE49-F238E27FC236}">
                <a16:creationId xmlns:a16="http://schemas.microsoft.com/office/drawing/2014/main" id="{799AA172-0E0C-FCC4-8376-9DD0B5BD1574}"/>
              </a:ext>
            </a:extLst>
          </p:cNvPr>
          <p:cNvPicPr>
            <a:picLocks noChangeAspect="1"/>
          </p:cNvPicPr>
          <p:nvPr/>
        </p:nvPicPr>
        <p:blipFill rotWithShape="1">
          <a:blip r:embed="rId4"/>
          <a:srcRect l="32625"/>
          <a:stretch/>
        </p:blipFill>
        <p:spPr>
          <a:xfrm>
            <a:off x="-39594" y="0"/>
            <a:ext cx="5412279" cy="8229600"/>
          </a:xfrm>
          <a:prstGeom prst="rect">
            <a:avLst/>
          </a:prstGeom>
          <a:ln>
            <a:solidFill>
              <a:schemeClr val="tx1"/>
            </a:solidFill>
          </a:ln>
        </p:spPr>
      </p:pic>
      <p:pic>
        <p:nvPicPr>
          <p:cNvPr id="5" name="Imagen 4">
            <a:extLst>
              <a:ext uri="{FF2B5EF4-FFF2-40B4-BE49-F238E27FC236}">
                <a16:creationId xmlns:a16="http://schemas.microsoft.com/office/drawing/2014/main" id="{FF4388A8-7AC3-91DE-7C34-B528DD1A0E36}"/>
              </a:ext>
            </a:extLst>
          </p:cNvPr>
          <p:cNvPicPr>
            <a:picLocks noChangeAspect="1"/>
          </p:cNvPicPr>
          <p:nvPr/>
        </p:nvPicPr>
        <p:blipFill>
          <a:blip r:embed="rId5"/>
          <a:stretch>
            <a:fillRect/>
          </a:stretch>
        </p:blipFill>
        <p:spPr>
          <a:xfrm>
            <a:off x="12185391" y="338"/>
            <a:ext cx="2524477" cy="714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1907" y="1360715"/>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txBody>
          <a:bodyPr/>
          <a:lstStyle/>
          <a:p>
            <a:endParaRPr lang="es-ES"/>
          </a:p>
        </p:txBody>
      </p:sp>
      <p:sp>
        <p:nvSpPr>
          <p:cNvPr id="7" name="Shape 3"/>
          <p:cNvSpPr/>
          <p:nvPr/>
        </p:nvSpPr>
        <p:spPr>
          <a:xfrm>
            <a:off x="5074027" y="3056989"/>
            <a:ext cx="777597" cy="44410"/>
          </a:xfrm>
          <a:prstGeom prst="roundRect">
            <a:avLst>
              <a:gd name="adj" fmla="val 225151"/>
            </a:avLst>
          </a:prstGeom>
          <a:solidFill>
            <a:srgbClr val="DDD3BA"/>
          </a:solidFill>
          <a:ln/>
        </p:spPr>
        <p:txBody>
          <a:bodyPr/>
          <a:lstStyle/>
          <a:p>
            <a:endParaRPr lang="es-ES"/>
          </a:p>
        </p:txBody>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txBody>
          <a:bodyPr/>
          <a:lstStyle/>
          <a:p>
            <a:endParaRPr lang="es-ES"/>
          </a:p>
        </p:txBody>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txBody>
          <a:bodyPr/>
          <a:lstStyle/>
          <a:p>
            <a:endParaRPr lang="es-ES"/>
          </a:p>
        </p:txBody>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sp>
        <p:nvSpPr>
          <p:cNvPr id="22" name="Shape 2">
            <a:extLst>
              <a:ext uri="{FF2B5EF4-FFF2-40B4-BE49-F238E27FC236}">
                <a16:creationId xmlns:a16="http://schemas.microsoft.com/office/drawing/2014/main" id="{4BD604C3-B8F1-AAE9-098B-419ED159403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3" name="Title 1">
            <a:extLst>
              <a:ext uri="{FF2B5EF4-FFF2-40B4-BE49-F238E27FC236}">
                <a16:creationId xmlns:a16="http://schemas.microsoft.com/office/drawing/2014/main" id="{22879D48-094C-6BA3-4C62-F631749AF722}"/>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129486"/>
          </a:xfrm>
          <a:prstGeom prst="rect">
            <a:avLst/>
          </a:prstGeom>
          <a:solidFill>
            <a:srgbClr val="FFFDFA"/>
          </a:solidFill>
          <a:ln/>
        </p:spPr>
        <p:txBody>
          <a:bodyPr/>
          <a:lstStyle/>
          <a:p>
            <a:endParaRPr lang="es-ES" sz="1750" dirty="0">
              <a:latin typeface="DM Sans" pitchFamily="2" charset="0"/>
            </a:endParaRPr>
          </a:p>
        </p:txBody>
      </p:sp>
      <p:sp>
        <p:nvSpPr>
          <p:cNvPr id="5" name="Text 1"/>
          <p:cNvSpPr/>
          <p:nvPr/>
        </p:nvSpPr>
        <p:spPr>
          <a:xfrm>
            <a:off x="792865" y="2290552"/>
            <a:ext cx="14282048" cy="486013"/>
          </a:xfrm>
          <a:prstGeom prst="rect">
            <a:avLst/>
          </a:prstGeom>
          <a:noFill/>
          <a:ln/>
        </p:spPr>
        <p:txBody>
          <a:bodyPr wrap="none" rtlCol="0" anchor="t"/>
          <a:lstStyle/>
          <a:p>
            <a:pPr>
              <a:lnSpc>
                <a:spcPts val="3827"/>
              </a:lnSpc>
            </a:pPr>
            <a:r>
              <a:rPr lang="es-ES" sz="3200" dirty="0">
                <a:solidFill>
                  <a:srgbClr val="5C4E3D"/>
                </a:solidFill>
                <a:latin typeface="Libre Baskerville" pitchFamily="34" charset="0"/>
                <a:ea typeface="Libre Baskerville" pitchFamily="34" charset="-122"/>
                <a:cs typeface="Libre Baskerville" pitchFamily="34" charset="-120"/>
              </a:rPr>
              <a:t>Tratamiento</a:t>
            </a:r>
            <a:r>
              <a:rPr lang="en-US" sz="3200" dirty="0">
                <a:solidFill>
                  <a:srgbClr val="5C4E3D"/>
                </a:solidFill>
                <a:latin typeface="Libre Baskerville" pitchFamily="34" charset="0"/>
                <a:ea typeface="Libre Baskerville" pitchFamily="34" charset="-122"/>
                <a:cs typeface="Libre Baskerville" pitchFamily="34" charset="-120"/>
              </a:rPr>
              <a:t> de pdf (</a:t>
            </a:r>
            <a:r>
              <a:rPr lang="es-ES" sz="3200" noProof="1">
                <a:solidFill>
                  <a:srgbClr val="5C4E3D"/>
                </a:solidFill>
                <a:latin typeface="Libre Baskerville" pitchFamily="34" charset="0"/>
                <a:ea typeface="Libre Baskerville" pitchFamily="34" charset="-122"/>
                <a:cs typeface="Libre Baskerville" pitchFamily="34" charset="-120"/>
              </a:rPr>
              <a:t>documentos</a:t>
            </a:r>
            <a:r>
              <a:rPr lang="en-US" sz="3200" dirty="0">
                <a:solidFill>
                  <a:srgbClr val="5C4E3D"/>
                </a:solidFill>
                <a:latin typeface="Libre Baskerville" pitchFamily="34" charset="0"/>
                <a:ea typeface="Libre Baskerville" pitchFamily="34" charset="-122"/>
                <a:cs typeface="Libre Baskerville" pitchFamily="34" charset="-120"/>
              </a:rPr>
              <a:t> </a:t>
            </a:r>
            <a:r>
              <a:rPr lang="es-ES" sz="3200" dirty="0">
                <a:solidFill>
                  <a:srgbClr val="5C4E3D"/>
                </a:solidFill>
                <a:latin typeface="Libre Baskerville" pitchFamily="34" charset="0"/>
                <a:ea typeface="Libre Baskerville" pitchFamily="34" charset="-122"/>
                <a:cs typeface="Libre Baskerville" pitchFamily="34" charset="-120"/>
              </a:rPr>
              <a:t>médicos</a:t>
            </a:r>
            <a:r>
              <a:rPr lang="en-US" sz="3200" dirty="0">
                <a:solidFill>
                  <a:srgbClr val="5C4E3D"/>
                </a:solidFill>
                <a:latin typeface="Libre Baskerville" pitchFamily="34" charset="0"/>
                <a:ea typeface="Libre Baskerville" pitchFamily="34" charset="-122"/>
                <a:cs typeface="Libre Baskerville" pitchFamily="34" charset="-120"/>
              </a:rPr>
              <a:t> de libre </a:t>
            </a:r>
            <a:r>
              <a:rPr lang="es-ES" sz="3200" dirty="0">
                <a:solidFill>
                  <a:srgbClr val="5C4E3D"/>
                </a:solidFill>
                <a:latin typeface="Libre Baskerville" pitchFamily="34" charset="0"/>
                <a:ea typeface="Libre Baskerville" pitchFamily="34" charset="-122"/>
                <a:cs typeface="Libre Baskerville" pitchFamily="34" charset="-120"/>
              </a:rPr>
              <a:t>distribución</a:t>
            </a:r>
            <a:r>
              <a:rPr lang="en-US" sz="3200" dirty="0">
                <a:solidFill>
                  <a:srgbClr val="5C4E3D"/>
                </a:solidFill>
                <a:latin typeface="Libre Baskerville" pitchFamily="34" charset="0"/>
                <a:ea typeface="Libre Baskerville" pitchFamily="34" charset="-122"/>
                <a:cs typeface="Libre Baskerville" pitchFamily="34" charset="-120"/>
              </a:rPr>
              <a:t>)</a:t>
            </a:r>
            <a:endParaRPr lang="en-US" sz="3200" dirty="0"/>
          </a:p>
          <a:p>
            <a:pPr marL="0" indent="0">
              <a:lnSpc>
                <a:spcPts val="3827"/>
              </a:lnSpc>
              <a:buNone/>
            </a:pPr>
            <a:endParaRPr lang="en-US" sz="3062" dirty="0"/>
          </a:p>
        </p:txBody>
      </p:sp>
      <p:sp>
        <p:nvSpPr>
          <p:cNvPr id="6" name="Shape 2"/>
          <p:cNvSpPr/>
          <p:nvPr/>
        </p:nvSpPr>
        <p:spPr>
          <a:xfrm>
            <a:off x="2645120" y="3246345"/>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768051" y="3245452"/>
            <a:ext cx="104061"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1</a:t>
            </a:r>
            <a:endParaRPr lang="en-US" sz="1837" dirty="0"/>
          </a:p>
        </p:txBody>
      </p:sp>
      <p:sp>
        <p:nvSpPr>
          <p:cNvPr id="10" name="Shape 6"/>
          <p:cNvSpPr/>
          <p:nvPr/>
        </p:nvSpPr>
        <p:spPr>
          <a:xfrm>
            <a:off x="6485573" y="3247492"/>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6588681" y="3276544"/>
            <a:ext cx="143708"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2</a:t>
            </a:r>
            <a:endParaRPr lang="en-US" sz="1837" dirty="0"/>
          </a:p>
        </p:txBody>
      </p:sp>
      <p:sp>
        <p:nvSpPr>
          <p:cNvPr id="14" name="Shape 10"/>
          <p:cNvSpPr/>
          <p:nvPr/>
        </p:nvSpPr>
        <p:spPr>
          <a:xfrm>
            <a:off x="11145540" y="3236951"/>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11248648" y="3266003"/>
            <a:ext cx="143708"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3</a:t>
            </a:r>
            <a:endParaRPr lang="en-US" sz="1837" dirty="0"/>
          </a:p>
        </p:txBody>
      </p:sp>
      <p:sp>
        <p:nvSpPr>
          <p:cNvPr id="19" name="Text 15"/>
          <p:cNvSpPr/>
          <p:nvPr/>
        </p:nvSpPr>
        <p:spPr>
          <a:xfrm>
            <a:off x="1021285" y="3857450"/>
            <a:ext cx="3597592" cy="1263552"/>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load_and_split_pdf</a:t>
            </a:r>
            <a:r>
              <a:rPr lang="en-US" sz="1750" dirty="0">
                <a:latin typeface="DM Sans" pitchFamily="2" charset="0"/>
                <a:ea typeface="DM Sans" pitchFamily="34" charset="-122"/>
                <a:cs typeface="DM Sans" pitchFamily="34" charset="-120"/>
              </a:rPr>
              <a:t>: Carga y divide el PDF en fragmentos manejables.</a:t>
            </a:r>
            <a:endParaRPr lang="en-US" sz="1750" dirty="0">
              <a:latin typeface="DM Sans" pitchFamily="2" charset="0"/>
            </a:endParaRPr>
          </a:p>
        </p:txBody>
      </p:sp>
      <p:sp>
        <p:nvSpPr>
          <p:cNvPr id="20" name="Text 16"/>
          <p:cNvSpPr/>
          <p:nvPr/>
        </p:nvSpPr>
        <p:spPr>
          <a:xfrm>
            <a:off x="4861739" y="3780338"/>
            <a:ext cx="3597592" cy="1166099"/>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vectorize_and_store</a:t>
            </a:r>
            <a:r>
              <a:rPr lang="en-US" sz="1750" dirty="0">
                <a:latin typeface="DM Sans" pitchFamily="2" charset="0"/>
                <a:ea typeface="DM Sans" pitchFamily="34" charset="-122"/>
                <a:cs typeface="DM Sans" pitchFamily="34" charset="-120"/>
              </a:rPr>
              <a:t>: Vectoriza los fragmentos de los documentos.</a:t>
            </a:r>
            <a:endParaRPr lang="en-US" sz="1750" dirty="0">
              <a:latin typeface="DM Sans" pitchFamily="2" charset="0"/>
            </a:endParaRPr>
          </a:p>
        </p:txBody>
      </p:sp>
      <p:sp>
        <p:nvSpPr>
          <p:cNvPr id="21" name="Text 17"/>
          <p:cNvSpPr/>
          <p:nvPr/>
        </p:nvSpPr>
        <p:spPr>
          <a:xfrm>
            <a:off x="9091444" y="3780338"/>
            <a:ext cx="4601823" cy="1263552"/>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load_documents_and_vectors</a:t>
            </a:r>
            <a:r>
              <a:rPr lang="en-US" sz="1750" dirty="0">
                <a:latin typeface="DM Sans" pitchFamily="2" charset="0"/>
                <a:ea typeface="DM Sans" pitchFamily="34" charset="-122"/>
                <a:cs typeface="DM Sans" pitchFamily="34" charset="-120"/>
              </a:rPr>
              <a:t>: Carga y vectoriza el PDF </a:t>
            </a:r>
            <a:r>
              <a:rPr lang="es-ES" sz="1750" dirty="0">
                <a:latin typeface="DM Sans" pitchFamily="2" charset="0"/>
                <a:ea typeface="DM Sans" pitchFamily="34" charset="-122"/>
                <a:cs typeface="DM Sans" pitchFamily="34" charset="-120"/>
              </a:rPr>
              <a:t>una</a:t>
            </a:r>
            <a:r>
              <a:rPr lang="en-US" sz="1750" dirty="0">
                <a:latin typeface="DM Sans" pitchFamily="2" charset="0"/>
                <a:ea typeface="DM Sans" pitchFamily="34" charset="-122"/>
                <a:cs typeface="DM Sans" pitchFamily="34" charset="-120"/>
              </a:rPr>
              <a:t> sola vez, cacheando los vectores.</a:t>
            </a:r>
            <a:endParaRPr lang="en-US" sz="1750" dirty="0">
              <a:latin typeface="DM Sans" pitchFamily="2" charset="0"/>
            </a:endParaRPr>
          </a:p>
        </p:txBody>
      </p:sp>
      <p:sp>
        <p:nvSpPr>
          <p:cNvPr id="25" name="Text 20"/>
          <p:cNvSpPr/>
          <p:nvPr/>
        </p:nvSpPr>
        <p:spPr>
          <a:xfrm>
            <a:off x="7512487" y="10323552"/>
            <a:ext cx="3504367" cy="233243"/>
          </a:xfrm>
          <a:prstGeom prst="rect">
            <a:avLst/>
          </a:prstGeom>
          <a:noFill/>
          <a:ln/>
        </p:spPr>
        <p:txBody>
          <a:bodyPr wrap="none" rtlCol="0" anchor="t"/>
          <a:lstStyle/>
          <a:p>
            <a:pPr marL="0" indent="0">
              <a:lnSpc>
                <a:spcPts val="1837"/>
              </a:lnSpc>
              <a:buNone/>
            </a:pPr>
            <a:endParaRPr lang="en-US" sz="1225" dirty="0"/>
          </a:p>
        </p:txBody>
      </p:sp>
      <p:sp>
        <p:nvSpPr>
          <p:cNvPr id="8" name="Shape 2">
            <a:extLst>
              <a:ext uri="{FF2B5EF4-FFF2-40B4-BE49-F238E27FC236}">
                <a16:creationId xmlns:a16="http://schemas.microsoft.com/office/drawing/2014/main" id="{D8577071-B87A-2E08-03BD-23B3C829B585}"/>
              </a:ext>
            </a:extLst>
          </p:cNvPr>
          <p:cNvSpPr/>
          <p:nvPr/>
        </p:nvSpPr>
        <p:spPr>
          <a:xfrm>
            <a:off x="2645120" y="5383968"/>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9" name="Text 3">
            <a:extLst>
              <a:ext uri="{FF2B5EF4-FFF2-40B4-BE49-F238E27FC236}">
                <a16:creationId xmlns:a16="http://schemas.microsoft.com/office/drawing/2014/main" id="{55C53DA2-F5D7-3CB4-C7D2-B13E9069CBC7}"/>
              </a:ext>
            </a:extLst>
          </p:cNvPr>
          <p:cNvSpPr/>
          <p:nvPr/>
        </p:nvSpPr>
        <p:spPr>
          <a:xfrm>
            <a:off x="2768051" y="5383075"/>
            <a:ext cx="104061"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4</a:t>
            </a:r>
            <a:endParaRPr lang="en-US" sz="1837" dirty="0"/>
          </a:p>
        </p:txBody>
      </p:sp>
      <p:sp>
        <p:nvSpPr>
          <p:cNvPr id="12" name="Text 15">
            <a:extLst>
              <a:ext uri="{FF2B5EF4-FFF2-40B4-BE49-F238E27FC236}">
                <a16:creationId xmlns:a16="http://schemas.microsoft.com/office/drawing/2014/main" id="{20944A26-9A43-34AD-42E3-20DFF9E69626}"/>
              </a:ext>
            </a:extLst>
          </p:cNvPr>
          <p:cNvSpPr/>
          <p:nvPr/>
        </p:nvSpPr>
        <p:spPr>
          <a:xfrm>
            <a:off x="1021285" y="5925312"/>
            <a:ext cx="4422370" cy="1683040"/>
          </a:xfrm>
          <a:prstGeom prst="rect">
            <a:avLst/>
          </a:prstGeom>
          <a:noFill/>
          <a:ln/>
        </p:spPr>
        <p:txBody>
          <a:bodyPr wrap="square" rtlCol="0" anchor="t"/>
          <a:lstStyle/>
          <a:p>
            <a:pPr algn="l">
              <a:lnSpc>
                <a:spcPct val="150000"/>
              </a:lnSpc>
              <a:buSzPct val="100000"/>
            </a:pPr>
            <a:r>
              <a:rPr lang="es-ES" sz="1800" b="1">
                <a:latin typeface="DM Sans" pitchFamily="34" charset="0"/>
                <a:ea typeface="DM Sans" pitchFamily="34" charset="-122"/>
                <a:cs typeface="DM Sans" pitchFamily="34" charset="-120"/>
              </a:rPr>
              <a:t>Evento </a:t>
            </a:r>
            <a:r>
              <a:rPr lang="es-ES" sz="1800">
                <a:highlight>
                  <a:srgbClr val="FBF6EA"/>
                </a:highlight>
                <a:latin typeface="Consolas" pitchFamily="34" charset="0"/>
                <a:ea typeface="Consolas" pitchFamily="34" charset="-122"/>
                <a:cs typeface="Consolas" pitchFamily="34" charset="-120"/>
              </a:rPr>
              <a:t>startup</a:t>
            </a:r>
            <a:r>
              <a:rPr lang="es-ES" sz="1800">
                <a:latin typeface="DM Sans" pitchFamily="34" charset="0"/>
                <a:ea typeface="DM Sans" pitchFamily="34" charset="-122"/>
                <a:cs typeface="DM Sans" pitchFamily="34" charset="-120"/>
              </a:rPr>
              <a:t>: Llama a </a:t>
            </a:r>
            <a:r>
              <a:rPr lang="es-ES" sz="1800" dirty="0" err="1">
                <a:highlight>
                  <a:srgbClr val="FBF6EA"/>
                </a:highlight>
                <a:latin typeface="Consolas" pitchFamily="34" charset="0"/>
                <a:ea typeface="Consolas" pitchFamily="34" charset="-122"/>
                <a:cs typeface="Consolas" pitchFamily="34" charset="-120"/>
              </a:rPr>
              <a:t>load_documents_and_vectors</a:t>
            </a:r>
            <a:r>
              <a:rPr lang="es-ES" sz="1800" dirty="0">
                <a:latin typeface="DM Sans" pitchFamily="34" charset="0"/>
                <a:ea typeface="DM Sans" pitchFamily="34" charset="-122"/>
                <a:cs typeface="DM Sans" pitchFamily="34" charset="-120"/>
              </a:rPr>
              <a:t> para cargar y vectorizar el libro médico al iniciar la aplicación</a:t>
            </a:r>
            <a:endParaRPr lang="es-ES" sz="1750" dirty="0">
              <a:latin typeface="DM Sans" pitchFamily="2" charset="0"/>
            </a:endParaRPr>
          </a:p>
        </p:txBody>
      </p:sp>
      <p:sp>
        <p:nvSpPr>
          <p:cNvPr id="17" name="Shape 2">
            <a:extLst>
              <a:ext uri="{FF2B5EF4-FFF2-40B4-BE49-F238E27FC236}">
                <a16:creationId xmlns:a16="http://schemas.microsoft.com/office/drawing/2014/main" id="{7A2D9801-D50E-1BF1-277F-E75D64144CF9}"/>
              </a:ext>
            </a:extLst>
          </p:cNvPr>
          <p:cNvSpPr/>
          <p:nvPr/>
        </p:nvSpPr>
        <p:spPr>
          <a:xfrm>
            <a:off x="6999871" y="5739630"/>
            <a:ext cx="6074312" cy="2211567"/>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23" name="Text 19"/>
          <p:cNvSpPr/>
          <p:nvPr/>
        </p:nvSpPr>
        <p:spPr>
          <a:xfrm>
            <a:off x="7563196" y="5977475"/>
            <a:ext cx="5249352" cy="1623911"/>
          </a:xfrm>
          <a:prstGeom prst="rect">
            <a:avLst/>
          </a:prstGeom>
          <a:noFill/>
          <a:ln/>
        </p:spPr>
        <p:txBody>
          <a:bodyPr wrap="square" rtlCol="0" anchor="t"/>
          <a:lstStyle/>
          <a:p>
            <a:pPr marL="0" indent="0">
              <a:lnSpc>
                <a:spcPct val="150000"/>
              </a:lnSpc>
              <a:buNone/>
            </a:pPr>
            <a:r>
              <a:rPr lang="en-US" sz="1750" dirty="0">
                <a:latin typeface="DM Sans" pitchFamily="34" charset="0"/>
                <a:ea typeface="DM Sans" pitchFamily="34" charset="-122"/>
                <a:cs typeface="DM Sans" pitchFamily="34" charset="-120"/>
              </a:rPr>
              <a:t>Esto asegura que </a:t>
            </a:r>
            <a:r>
              <a:rPr lang="en-US" sz="1750" dirty="0" err="1">
                <a:latin typeface="DM Sans" pitchFamily="34" charset="0"/>
                <a:ea typeface="DM Sans" pitchFamily="34" charset="-122"/>
                <a:cs typeface="DM Sans" pitchFamily="34" charset="-120"/>
              </a:rPr>
              <a:t>el</a:t>
            </a:r>
            <a:r>
              <a:rPr lang="en-US" sz="1750" dirty="0">
                <a:latin typeface="DM Sans" pitchFamily="34" charset="0"/>
                <a:ea typeface="DM Sans" pitchFamily="34" charset="-122"/>
                <a:cs typeface="DM Sans" pitchFamily="34" charset="-120"/>
              </a:rPr>
              <a:t> pdf, </a:t>
            </a:r>
            <a:r>
              <a:rPr lang="en-US" sz="1750" dirty="0" err="1">
                <a:latin typeface="DM Sans" pitchFamily="34" charset="0"/>
                <a:ea typeface="DM Sans" pitchFamily="34" charset="-122"/>
                <a:cs typeface="DM Sans" pitchFamily="34" charset="-120"/>
              </a:rPr>
              <a:t>aún</a:t>
            </a:r>
            <a:r>
              <a:rPr lang="en-US" sz="1750" dirty="0">
                <a:latin typeface="DM Sans" pitchFamily="34" charset="0"/>
                <a:ea typeface="DM Sans" pitchFamily="34" charset="-122"/>
                <a:cs typeface="DM Sans" pitchFamily="34" charset="-120"/>
              </a:rPr>
              <a:t> de </a:t>
            </a:r>
            <a:r>
              <a:rPr lang="en-US" sz="1750" dirty="0" err="1">
                <a:latin typeface="DM Sans" pitchFamily="34" charset="0"/>
                <a:ea typeface="DM Sans" pitchFamily="34" charset="-122"/>
                <a:cs typeface="DM Sans" pitchFamily="34" charset="-120"/>
              </a:rPr>
              <a:t>longitud</a:t>
            </a:r>
            <a:r>
              <a:rPr lang="en-US" sz="1750" dirty="0">
                <a:latin typeface="DM Sans" pitchFamily="34" charset="0"/>
                <a:ea typeface="DM Sans" pitchFamily="34" charset="-122"/>
                <a:cs typeface="DM Sans" pitchFamily="34" charset="-120"/>
              </a:rPr>
              <a:t> </a:t>
            </a:r>
            <a:r>
              <a:rPr lang="en-US" sz="1750" dirty="0" err="1">
                <a:latin typeface="DM Sans" pitchFamily="34" charset="0"/>
                <a:ea typeface="DM Sans" pitchFamily="34" charset="-122"/>
                <a:cs typeface="DM Sans" pitchFamily="34" charset="-120"/>
              </a:rPr>
              <a:t>elevada</a:t>
            </a:r>
            <a:r>
              <a:rPr lang="en-US" sz="1750" dirty="0">
                <a:latin typeface="DM Sans" pitchFamily="34" charset="0"/>
                <a:ea typeface="DM Sans" pitchFamily="34" charset="-122"/>
                <a:cs typeface="DM Sans" pitchFamily="34" charset="-120"/>
              </a:rPr>
              <a:t>, se procese eficientemente y esté disponible para consultas rápidas sin necesidad de recargarlo repetidamente.</a:t>
            </a:r>
            <a:endParaRPr lang="en-US" sz="1750" dirty="0"/>
          </a:p>
        </p:txBody>
      </p:sp>
      <p:sp>
        <p:nvSpPr>
          <p:cNvPr id="26" name="Text 15">
            <a:extLst>
              <a:ext uri="{FF2B5EF4-FFF2-40B4-BE49-F238E27FC236}">
                <a16:creationId xmlns:a16="http://schemas.microsoft.com/office/drawing/2014/main" id="{4F066D15-F91E-EFD9-F451-87D67F42081D}"/>
              </a:ext>
            </a:extLst>
          </p:cNvPr>
          <p:cNvSpPr/>
          <p:nvPr/>
        </p:nvSpPr>
        <p:spPr>
          <a:xfrm>
            <a:off x="293741" y="2327494"/>
            <a:ext cx="205383" cy="416481"/>
          </a:xfrm>
          <a:prstGeom prst="rect">
            <a:avLst/>
          </a:prstGeom>
          <a:noFill/>
          <a:ln/>
        </p:spPr>
        <p:txBody>
          <a:bodyPr wrap="none" rtlCol="0" anchor="t"/>
          <a:lstStyle/>
          <a:p>
            <a:pPr marL="0" indent="0" algn="ctr">
              <a:lnSpc>
                <a:spcPts val="3281"/>
              </a:lnSpc>
              <a:buNone/>
            </a:pPr>
            <a:endParaRPr lang="en-US" sz="2624" dirty="0"/>
          </a:p>
        </p:txBody>
      </p:sp>
      <p:sp>
        <p:nvSpPr>
          <p:cNvPr id="13" name="Shape 2">
            <a:extLst>
              <a:ext uri="{FF2B5EF4-FFF2-40B4-BE49-F238E27FC236}">
                <a16:creationId xmlns:a16="http://schemas.microsoft.com/office/drawing/2014/main" id="{B886CFA0-D56B-148F-197A-3F123E748CB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6" name="Title 1">
            <a:extLst>
              <a:ext uri="{FF2B5EF4-FFF2-40B4-BE49-F238E27FC236}">
                <a16:creationId xmlns:a16="http://schemas.microsoft.com/office/drawing/2014/main" id="{22FF85F4-015F-47EF-26BC-BBF2C47FC1A5}"/>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1610144"/>
            <a:ext cx="3657600" cy="8229600"/>
          </a:xfrm>
          <a:prstGeom prst="rect">
            <a:avLst/>
          </a:prstGeom>
        </p:spPr>
      </p:pic>
      <p:sp>
        <p:nvSpPr>
          <p:cNvPr id="5" name="Text 1"/>
          <p:cNvSpPr/>
          <p:nvPr/>
        </p:nvSpPr>
        <p:spPr>
          <a:xfrm>
            <a:off x="4379713" y="1407508"/>
            <a:ext cx="9902344" cy="2083118"/>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3600"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sp>
        <p:nvSpPr>
          <p:cNvPr id="12" name="Shape 2">
            <a:extLst>
              <a:ext uri="{FF2B5EF4-FFF2-40B4-BE49-F238E27FC236}">
                <a16:creationId xmlns:a16="http://schemas.microsoft.com/office/drawing/2014/main" id="{DFD124A4-830E-E4EB-A86F-A38A050901DE}"/>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A7554152-08EB-CA83-7BE9-282786CCAE46}"/>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0972799" y="1466266"/>
            <a:ext cx="3657600" cy="8229600"/>
          </a:xfrm>
          <a:prstGeom prst="rect">
            <a:avLst/>
          </a:prstGeom>
        </p:spPr>
      </p:pic>
      <p:sp>
        <p:nvSpPr>
          <p:cNvPr id="5" name="Text 1"/>
          <p:cNvSpPr/>
          <p:nvPr/>
        </p:nvSpPr>
        <p:spPr>
          <a:xfrm>
            <a:off x="833199" y="1701258"/>
            <a:ext cx="9965428" cy="1101703"/>
          </a:xfrm>
          <a:prstGeom prst="rect">
            <a:avLst/>
          </a:prstGeom>
          <a:noFill/>
          <a:ln/>
        </p:spPr>
        <p:txBody>
          <a:bodyPr wrap="square" rtlCol="0" anchor="t"/>
          <a:lstStyle/>
          <a:p>
            <a:pPr marL="0" indent="0" algn="ctr">
              <a:lnSpc>
                <a:spcPts val="5468"/>
              </a:lnSpc>
              <a:buNone/>
            </a:pPr>
            <a:r>
              <a:rPr lang="en-US" sz="2800"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2800" dirty="0">
              <a:solidFill>
                <a:srgbClr val="5C4E3D"/>
              </a:solidFill>
            </a:endParaRPr>
          </a:p>
        </p:txBody>
      </p:sp>
      <p:pic>
        <p:nvPicPr>
          <p:cNvPr id="6" name="Image 2" descr="preencoded.png"/>
          <p:cNvPicPr>
            <a:picLocks noChangeAspect="1"/>
          </p:cNvPicPr>
          <p:nvPr/>
        </p:nvPicPr>
        <p:blipFill>
          <a:blip r:embed="rId5"/>
          <a:stretch>
            <a:fillRect/>
          </a:stretch>
        </p:blipFill>
        <p:spPr>
          <a:xfrm>
            <a:off x="833200"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sp>
        <p:nvSpPr>
          <p:cNvPr id="12" name="Shape 2">
            <a:extLst>
              <a:ext uri="{FF2B5EF4-FFF2-40B4-BE49-F238E27FC236}">
                <a16:creationId xmlns:a16="http://schemas.microsoft.com/office/drawing/2014/main" id="{4BF49691-976C-1A53-3065-EA2EA84FE82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A7DACE15-5F26-02EC-F4BF-2B8D05A3BC3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1812615" y="1123996"/>
            <a:ext cx="12592406" cy="1388745"/>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3600" dirty="0">
              <a:solidFill>
                <a:srgbClr val="5C4E3D"/>
              </a:solidFill>
            </a:endParaRPr>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633425" y="5976223"/>
            <a:ext cx="3960495"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8868251" y="5976223"/>
            <a:ext cx="3447098"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8036481" y="6456640"/>
            <a:ext cx="5110639" cy="710803"/>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sp>
        <p:nvSpPr>
          <p:cNvPr id="11" name="Shape 2">
            <a:extLst>
              <a:ext uri="{FF2B5EF4-FFF2-40B4-BE49-F238E27FC236}">
                <a16:creationId xmlns:a16="http://schemas.microsoft.com/office/drawing/2014/main" id="{A6F57DD4-0D2E-3EF2-0107-E4336BD8EE90}"/>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F0B9C2BD-BC5E-7C99-A8F4-E971579741A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7620" y="1610144"/>
            <a:ext cx="3657600" cy="8229600"/>
          </a:xfrm>
          <a:prstGeom prst="rect">
            <a:avLst/>
          </a:prstGeom>
        </p:spPr>
      </p:pic>
      <p:sp>
        <p:nvSpPr>
          <p:cNvPr id="5" name="Text 1"/>
          <p:cNvSpPr/>
          <p:nvPr/>
        </p:nvSpPr>
        <p:spPr>
          <a:xfrm>
            <a:off x="4464605" y="1089643"/>
            <a:ext cx="10165794" cy="1344930"/>
          </a:xfrm>
          <a:prstGeom prst="rect">
            <a:avLst/>
          </a:prstGeom>
          <a:noFill/>
          <a:ln/>
        </p:spPr>
        <p:txBody>
          <a:bodyPr wrap="square" rtlCol="0" anchor="t"/>
          <a:lstStyle/>
          <a:p>
            <a:pPr marL="0" indent="0">
              <a:lnSpc>
                <a:spcPts val="5296"/>
              </a:lnSpc>
              <a:buNone/>
            </a:pPr>
            <a:r>
              <a:rPr lang="en-US" sz="3600" dirty="0">
                <a:solidFill>
                  <a:srgbClr val="5C4E3D"/>
                </a:solidFill>
                <a:latin typeface="Libre Baskerville" pitchFamily="34" charset="0"/>
                <a:ea typeface="Libre Baskerville" pitchFamily="34" charset="-122"/>
                <a:cs typeface="Libre Baskerville" pitchFamily="34" charset="-120"/>
              </a:rPr>
              <a:t>Nuevas </a:t>
            </a:r>
            <a:r>
              <a:rPr lang="en-US" sz="3600" dirty="0" err="1">
                <a:solidFill>
                  <a:srgbClr val="5C4E3D"/>
                </a:solidFill>
                <a:latin typeface="Libre Baskerville" pitchFamily="34" charset="0"/>
                <a:ea typeface="Libre Baskerville" pitchFamily="34" charset="-122"/>
                <a:cs typeface="Libre Baskerville" pitchFamily="34" charset="-120"/>
              </a:rPr>
              <a:t>Funcionalidades</a:t>
            </a:r>
            <a:r>
              <a:rPr lang="en-US" sz="3600" dirty="0">
                <a:solidFill>
                  <a:srgbClr val="5C4E3D"/>
                </a:solidFill>
                <a:latin typeface="Libre Baskerville" pitchFamily="34" charset="0"/>
                <a:ea typeface="Libre Baskerville" pitchFamily="34" charset="-122"/>
                <a:cs typeface="Libre Baskerville" pitchFamily="34" charset="-120"/>
              </a:rPr>
              <a:t> </a:t>
            </a:r>
            <a:r>
              <a:rPr lang="en-US" sz="3600" dirty="0" err="1">
                <a:solidFill>
                  <a:srgbClr val="5C4E3D"/>
                </a:solidFill>
                <a:latin typeface="Libre Baskerville" pitchFamily="34" charset="0"/>
                <a:ea typeface="Libre Baskerville" pitchFamily="34" charset="-122"/>
                <a:cs typeface="Libre Baskerville" pitchFamily="34" charset="-120"/>
              </a:rPr>
              <a:t>Implementadas</a:t>
            </a:r>
            <a:endParaRPr lang="en-US" sz="3600" dirty="0">
              <a:solidFill>
                <a:srgbClr val="5C4E3D"/>
              </a:solidFill>
            </a:endParaRPr>
          </a:p>
        </p:txBody>
      </p:sp>
      <p:sp>
        <p:nvSpPr>
          <p:cNvPr id="6" name="Shape 2"/>
          <p:cNvSpPr/>
          <p:nvPr/>
        </p:nvSpPr>
        <p:spPr>
          <a:xfrm>
            <a:off x="4765953" y="2421255"/>
            <a:ext cx="42982" cy="5054798"/>
          </a:xfrm>
          <a:prstGeom prst="roundRect">
            <a:avLst>
              <a:gd name="adj" fmla="val 225328"/>
            </a:avLst>
          </a:prstGeom>
          <a:solidFill>
            <a:srgbClr val="DDD3BA"/>
          </a:solidFill>
          <a:ln/>
        </p:spPr>
        <p:txBody>
          <a:bodyPr/>
          <a:lstStyle/>
          <a:p>
            <a:endParaRPr lang="es-ES"/>
          </a:p>
        </p:txBody>
      </p:sp>
      <p:sp>
        <p:nvSpPr>
          <p:cNvPr id="7" name="Shape 3"/>
          <p:cNvSpPr/>
          <p:nvPr/>
        </p:nvSpPr>
        <p:spPr>
          <a:xfrm>
            <a:off x="5029498" y="2883872"/>
            <a:ext cx="753189" cy="42982"/>
          </a:xfrm>
          <a:prstGeom prst="roundRect">
            <a:avLst>
              <a:gd name="adj" fmla="val 225328"/>
            </a:avLst>
          </a:prstGeom>
          <a:solidFill>
            <a:srgbClr val="DDD3BA"/>
          </a:solidFill>
          <a:ln/>
        </p:spPr>
        <p:txBody>
          <a:bodyPr/>
          <a:lstStyle/>
          <a:p>
            <a:endParaRPr lang="es-ES"/>
          </a:p>
        </p:txBody>
      </p:sp>
      <p:sp>
        <p:nvSpPr>
          <p:cNvPr id="8" name="Shape 4"/>
          <p:cNvSpPr/>
          <p:nvPr/>
        </p:nvSpPr>
        <p:spPr>
          <a:xfrm>
            <a:off x="4545270" y="2663309"/>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15292" y="2703671"/>
            <a:ext cx="144066"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1</a:t>
            </a:r>
            <a:endParaRPr lang="en-US" sz="2542" dirty="0"/>
          </a:p>
        </p:txBody>
      </p:sp>
      <p:sp>
        <p:nvSpPr>
          <p:cNvPr id="10" name="Text 6"/>
          <p:cNvSpPr/>
          <p:nvPr/>
        </p:nvSpPr>
        <p:spPr>
          <a:xfrm>
            <a:off x="5971103" y="2636401"/>
            <a:ext cx="4549021"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Web Scraping con BeautifulSoup</a:t>
            </a:r>
            <a:endParaRPr lang="en-US" sz="2118" dirty="0"/>
          </a:p>
        </p:txBody>
      </p:sp>
      <p:sp>
        <p:nvSpPr>
          <p:cNvPr id="11" name="Text 7"/>
          <p:cNvSpPr/>
          <p:nvPr/>
        </p:nvSpPr>
        <p:spPr>
          <a:xfrm>
            <a:off x="5971103" y="3101816"/>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Se añade la capacidad de hacer scraping en sitios web especializados como la Clínica Mayo para obtener información adicional sobre enfermedades.</a:t>
            </a:r>
            <a:endParaRPr lang="en-US" sz="1695" dirty="0"/>
          </a:p>
        </p:txBody>
      </p:sp>
      <p:sp>
        <p:nvSpPr>
          <p:cNvPr id="12" name="Shape 8"/>
          <p:cNvSpPr/>
          <p:nvPr/>
        </p:nvSpPr>
        <p:spPr>
          <a:xfrm>
            <a:off x="5029498" y="4640520"/>
            <a:ext cx="753189" cy="42982"/>
          </a:xfrm>
          <a:prstGeom prst="roundRect">
            <a:avLst>
              <a:gd name="adj" fmla="val 225328"/>
            </a:avLst>
          </a:prstGeom>
          <a:solidFill>
            <a:srgbClr val="DDD3BA"/>
          </a:solidFill>
          <a:ln/>
        </p:spPr>
        <p:txBody>
          <a:bodyPr/>
          <a:lstStyle/>
          <a:p>
            <a:endParaRPr lang="es-ES"/>
          </a:p>
        </p:txBody>
      </p:sp>
      <p:sp>
        <p:nvSpPr>
          <p:cNvPr id="13" name="Shape 9"/>
          <p:cNvSpPr/>
          <p:nvPr/>
        </p:nvSpPr>
        <p:spPr>
          <a:xfrm>
            <a:off x="4545270" y="4419957"/>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687907" y="4460319"/>
            <a:ext cx="198834"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2</a:t>
            </a:r>
            <a:endParaRPr lang="en-US" sz="2542" dirty="0"/>
          </a:p>
        </p:txBody>
      </p:sp>
      <p:sp>
        <p:nvSpPr>
          <p:cNvPr id="15" name="Text 11"/>
          <p:cNvSpPr/>
          <p:nvPr/>
        </p:nvSpPr>
        <p:spPr>
          <a:xfrm>
            <a:off x="5971103" y="4393049"/>
            <a:ext cx="2690217"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API de ClinVar</a:t>
            </a:r>
            <a:endParaRPr lang="en-US" sz="2118" dirty="0"/>
          </a:p>
        </p:txBody>
      </p:sp>
      <p:sp>
        <p:nvSpPr>
          <p:cNvPr id="16" name="Text 12"/>
          <p:cNvSpPr/>
          <p:nvPr/>
        </p:nvSpPr>
        <p:spPr>
          <a:xfrm>
            <a:off x="5971103" y="4858464"/>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Se integra la API de ClinVar para obtener información genética específica sobre enfermedades.</a:t>
            </a:r>
            <a:endParaRPr lang="en-US" sz="1695" dirty="0"/>
          </a:p>
        </p:txBody>
      </p:sp>
      <p:sp>
        <p:nvSpPr>
          <p:cNvPr id="17" name="Shape 13"/>
          <p:cNvSpPr/>
          <p:nvPr/>
        </p:nvSpPr>
        <p:spPr>
          <a:xfrm>
            <a:off x="5029498" y="6397169"/>
            <a:ext cx="753189" cy="42982"/>
          </a:xfrm>
          <a:prstGeom prst="roundRect">
            <a:avLst>
              <a:gd name="adj" fmla="val 225328"/>
            </a:avLst>
          </a:prstGeom>
          <a:solidFill>
            <a:srgbClr val="DDD3BA"/>
          </a:solidFill>
          <a:ln/>
        </p:spPr>
        <p:txBody>
          <a:bodyPr/>
          <a:lstStyle/>
          <a:p>
            <a:endParaRPr lang="es-ES"/>
          </a:p>
        </p:txBody>
      </p:sp>
      <p:sp>
        <p:nvSpPr>
          <p:cNvPr id="18" name="Shape 14"/>
          <p:cNvSpPr/>
          <p:nvPr/>
        </p:nvSpPr>
        <p:spPr>
          <a:xfrm>
            <a:off x="4545270" y="6176605"/>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687907" y="6216968"/>
            <a:ext cx="198834"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3</a:t>
            </a:r>
            <a:endParaRPr lang="en-US" sz="2542" dirty="0"/>
          </a:p>
        </p:txBody>
      </p:sp>
      <p:sp>
        <p:nvSpPr>
          <p:cNvPr id="20" name="Text 16"/>
          <p:cNvSpPr/>
          <p:nvPr/>
        </p:nvSpPr>
        <p:spPr>
          <a:xfrm>
            <a:off x="5971103" y="6149697"/>
            <a:ext cx="3229451"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Traducción Automática</a:t>
            </a:r>
            <a:endParaRPr lang="en-US" sz="2118" dirty="0"/>
          </a:p>
        </p:txBody>
      </p:sp>
      <p:sp>
        <p:nvSpPr>
          <p:cNvPr id="21" name="Text 17"/>
          <p:cNvSpPr/>
          <p:nvPr/>
        </p:nvSpPr>
        <p:spPr>
          <a:xfrm>
            <a:off x="5971103" y="6615113"/>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Las consultas se traducen al inglés antes de realizar búsquedas y se devuelven las respuestas traducidas al idioma original del usuario.</a:t>
            </a:r>
            <a:endParaRPr lang="en-US" sz="1695" dirty="0"/>
          </a:p>
        </p:txBody>
      </p:sp>
      <p:sp>
        <p:nvSpPr>
          <p:cNvPr id="23" name="Shape 2">
            <a:extLst>
              <a:ext uri="{FF2B5EF4-FFF2-40B4-BE49-F238E27FC236}">
                <a16:creationId xmlns:a16="http://schemas.microsoft.com/office/drawing/2014/main" id="{E7C938A7-CCCE-DF54-3928-36DF507268F3}"/>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4" name="Title 1">
            <a:extLst>
              <a:ext uri="{FF2B5EF4-FFF2-40B4-BE49-F238E27FC236}">
                <a16:creationId xmlns:a16="http://schemas.microsoft.com/office/drawing/2014/main" id="{4E5D2408-75E1-52AB-F225-CEB2828F32DB}"/>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5" name="Image 1" descr="preencoded.png">
            <a:extLst>
              <a:ext uri="{FF2B5EF4-FFF2-40B4-BE49-F238E27FC236}">
                <a16:creationId xmlns:a16="http://schemas.microsoft.com/office/drawing/2014/main" id="{061874B0-4F72-3BD5-3C54-B17CA0185F7C}"/>
              </a:ext>
            </a:extLst>
          </p:cNvPr>
          <p:cNvPicPr>
            <a:picLocks noChangeAspect="1"/>
          </p:cNvPicPr>
          <p:nvPr/>
        </p:nvPicPr>
        <p:blipFill>
          <a:blip r:embed="rId3"/>
          <a:stretch>
            <a:fillRect/>
          </a:stretch>
        </p:blipFill>
        <p:spPr>
          <a:xfrm>
            <a:off x="-117754" y="1215162"/>
            <a:ext cx="5486400" cy="8229600"/>
          </a:xfrm>
          <a:prstGeom prst="rect">
            <a:avLst/>
          </a:prstGeom>
        </p:spPr>
      </p:pic>
      <p:sp>
        <p:nvSpPr>
          <p:cNvPr id="4" name="Text 1"/>
          <p:cNvSpPr/>
          <p:nvPr/>
        </p:nvSpPr>
        <p:spPr>
          <a:xfrm>
            <a:off x="5609771" y="1207218"/>
            <a:ext cx="8260670" cy="2362655"/>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3600" dirty="0"/>
          </a:p>
        </p:txBody>
      </p:sp>
      <p:sp>
        <p:nvSpPr>
          <p:cNvPr id="5" name="Shape 2"/>
          <p:cNvSpPr/>
          <p:nvPr/>
        </p:nvSpPr>
        <p:spPr>
          <a:xfrm>
            <a:off x="5609771" y="3478182"/>
            <a:ext cx="8705114" cy="3162104"/>
          </a:xfrm>
          <a:prstGeom prst="roundRect">
            <a:avLst>
              <a:gd name="adj" fmla="val 3341"/>
            </a:avLst>
          </a:prstGeom>
          <a:noFill/>
          <a:ln w="7620">
            <a:solidFill>
              <a:srgbClr val="000000">
                <a:alpha val="8000"/>
              </a:srgbClr>
            </a:solidFill>
            <a:prstDash val="solid"/>
          </a:ln>
        </p:spPr>
        <p:txBody>
          <a:bodyPr/>
          <a:lstStyle/>
          <a:p>
            <a:endParaRPr lang="es-ES"/>
          </a:p>
        </p:txBody>
      </p:sp>
      <p:sp>
        <p:nvSpPr>
          <p:cNvPr id="6" name="Shape 3"/>
          <p:cNvSpPr/>
          <p:nvPr/>
        </p:nvSpPr>
        <p:spPr>
          <a:xfrm>
            <a:off x="7315199" y="3542586"/>
            <a:ext cx="5269587" cy="992505"/>
          </a:xfrm>
          <a:prstGeom prst="rect">
            <a:avLst/>
          </a:prstGeom>
          <a:solidFill>
            <a:srgbClr val="FFFFFF">
              <a:alpha val="4000"/>
            </a:srgbClr>
          </a:solidFill>
          <a:ln/>
        </p:spPr>
        <p:txBody>
          <a:bodyPr/>
          <a:lstStyle/>
          <a:p>
            <a:endParaRPr lang="es-ES"/>
          </a:p>
        </p:txBody>
      </p:sp>
      <p:sp>
        <p:nvSpPr>
          <p:cNvPr id="7" name="Text 4"/>
          <p:cNvSpPr/>
          <p:nvPr/>
        </p:nvSpPr>
        <p:spPr>
          <a:xfrm>
            <a:off x="5704761" y="3683437"/>
            <a:ext cx="1384457"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9435295" y="3626655"/>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9269374" y="4478309"/>
            <a:ext cx="4987357" cy="992505"/>
          </a:xfrm>
          <a:prstGeom prst="rect">
            <a:avLst/>
          </a:prstGeom>
          <a:solidFill>
            <a:srgbClr val="000000">
              <a:alpha val="4000"/>
            </a:srgbClr>
          </a:solidFill>
          <a:ln/>
        </p:spPr>
        <p:txBody>
          <a:bodyPr/>
          <a:lstStyle/>
          <a:p>
            <a:endParaRPr lang="es-ES"/>
          </a:p>
        </p:txBody>
      </p:sp>
      <p:sp>
        <p:nvSpPr>
          <p:cNvPr id="10" name="Text 7"/>
          <p:cNvSpPr/>
          <p:nvPr/>
        </p:nvSpPr>
        <p:spPr>
          <a:xfrm>
            <a:off x="5704761" y="4602899"/>
            <a:ext cx="3995131"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9493449" y="4619159"/>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7315199" y="5527596"/>
            <a:ext cx="5269587" cy="992505"/>
          </a:xfrm>
          <a:prstGeom prst="rect">
            <a:avLst/>
          </a:prstGeom>
          <a:solidFill>
            <a:srgbClr val="FFFFFF">
              <a:alpha val="4000"/>
            </a:srgbClr>
          </a:solidFill>
          <a:ln/>
        </p:spPr>
        <p:txBody>
          <a:bodyPr/>
          <a:lstStyle/>
          <a:p>
            <a:endParaRPr lang="es-ES"/>
          </a:p>
        </p:txBody>
      </p:sp>
      <p:sp>
        <p:nvSpPr>
          <p:cNvPr id="13" name="Text 10"/>
          <p:cNvSpPr/>
          <p:nvPr/>
        </p:nvSpPr>
        <p:spPr>
          <a:xfrm>
            <a:off x="5704761" y="5659149"/>
            <a:ext cx="4821436"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9493449" y="5725229"/>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incluye un botón para que el usuario pueda enviar las preguntas al backend.</a:t>
            </a:r>
            <a:endParaRPr lang="en-US" sz="1750" dirty="0"/>
          </a:p>
        </p:txBody>
      </p:sp>
      <p:sp>
        <p:nvSpPr>
          <p:cNvPr id="18" name="Shape 2">
            <a:extLst>
              <a:ext uri="{FF2B5EF4-FFF2-40B4-BE49-F238E27FC236}">
                <a16:creationId xmlns:a16="http://schemas.microsoft.com/office/drawing/2014/main" id="{6B959054-7EDF-CFB9-D0A7-80E3750CA8B5}"/>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Title 1">
            <a:extLst>
              <a:ext uri="{FF2B5EF4-FFF2-40B4-BE49-F238E27FC236}">
                <a16:creationId xmlns:a16="http://schemas.microsoft.com/office/drawing/2014/main" id="{93A0BD91-50A3-9DEE-8473-3AF77973A8F4}"/>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5C0034AF-4542-A9CA-F59A-66E71354FB1C}"/>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pic>
        <p:nvPicPr>
          <p:cNvPr id="11" name="Image 1" descr="preencoded.png"/>
          <p:cNvPicPr>
            <a:picLocks noChangeAspect="1"/>
          </p:cNvPicPr>
          <p:nvPr/>
        </p:nvPicPr>
        <p:blipFill>
          <a:blip r:embed="rId3"/>
          <a:stretch>
            <a:fillRect/>
          </a:stretch>
        </p:blipFill>
        <p:spPr>
          <a:xfrm>
            <a:off x="8065187" y="883384"/>
            <a:ext cx="5969659" cy="7044249"/>
          </a:xfrm>
          <a:prstGeom prst="rect">
            <a:avLst/>
          </a:prstGeom>
        </p:spPr>
      </p:pic>
      <p:sp>
        <p:nvSpPr>
          <p:cNvPr id="4" name="Text 1"/>
          <p:cNvSpPr/>
          <p:nvPr/>
        </p:nvSpPr>
        <p:spPr>
          <a:xfrm>
            <a:off x="199610" y="980686"/>
            <a:ext cx="6875383" cy="504587"/>
          </a:xfrm>
          <a:prstGeom prst="rect">
            <a:avLst/>
          </a:prstGeom>
          <a:noFill/>
          <a:ln/>
        </p:spPr>
        <p:txBody>
          <a:bodyPr wrap="none" rtlCol="0" anchor="t"/>
          <a:lstStyle/>
          <a:p>
            <a:pPr marL="0" indent="0">
              <a:lnSpc>
                <a:spcPts val="3974"/>
              </a:lnSpc>
              <a:buNone/>
            </a:pPr>
            <a:r>
              <a:rPr lang="es-ES" sz="2400" dirty="0">
                <a:latin typeface="Libre Baskerville" pitchFamily="34" charset="0"/>
                <a:ea typeface="Libre Baskerville" pitchFamily="34" charset="-122"/>
                <a:cs typeface="Libre Baskerville" pitchFamily="34" charset="-120"/>
              </a:rPr>
              <a:t>Diagrama</a:t>
            </a:r>
            <a:r>
              <a:rPr lang="en-US" sz="2400" dirty="0">
                <a:latin typeface="Libre Baskerville" pitchFamily="34" charset="0"/>
                <a:ea typeface="Libre Baskerville" pitchFamily="34" charset="-122"/>
                <a:cs typeface="Libre Baskerville" pitchFamily="34" charset="-120"/>
              </a:rPr>
              <a:t> de </a:t>
            </a:r>
            <a:r>
              <a:rPr lang="es-ES" sz="2400" dirty="0">
                <a:latin typeface="Libre Baskerville" pitchFamily="34" charset="0"/>
                <a:ea typeface="Libre Baskerville" pitchFamily="34" charset="-122"/>
                <a:cs typeface="Libre Baskerville" pitchFamily="34" charset="-120"/>
              </a:rPr>
              <a:t>funcionamiento</a:t>
            </a:r>
            <a:endParaRPr lang="es-ES" sz="2400" dirty="0"/>
          </a:p>
        </p:txBody>
      </p:sp>
      <p:sp>
        <p:nvSpPr>
          <p:cNvPr id="15" name="CuadroTexto 14">
            <a:extLst>
              <a:ext uri="{FF2B5EF4-FFF2-40B4-BE49-F238E27FC236}">
                <a16:creationId xmlns:a16="http://schemas.microsoft.com/office/drawing/2014/main" id="{CBFEC299-9F11-90A6-B2CC-5874F6E6190C}"/>
              </a:ext>
            </a:extLst>
          </p:cNvPr>
          <p:cNvSpPr txBox="1"/>
          <p:nvPr/>
        </p:nvSpPr>
        <p:spPr>
          <a:xfrm>
            <a:off x="199611" y="1476590"/>
            <a:ext cx="7315200" cy="2075248"/>
          </a:xfrm>
          <a:prstGeom prst="rect">
            <a:avLst/>
          </a:prstGeom>
          <a:noFill/>
        </p:spPr>
        <p:txBody>
          <a:bodyPr wrap="square">
            <a:spAutoFit/>
          </a:bodyPr>
          <a:lstStyle/>
          <a:p>
            <a:pPr>
              <a:lnSpc>
                <a:spcPct val="150000"/>
              </a:lnSpc>
            </a:pPr>
            <a:r>
              <a:rPr lang="es-ES" sz="1750" dirty="0">
                <a:latin typeface="DM Sans" pitchFamily="2" charset="0"/>
              </a:rPr>
              <a:t>La interfaz de usuario se configura utilizando </a:t>
            </a:r>
            <a:r>
              <a:rPr lang="es-ES" sz="1750" dirty="0" err="1">
                <a:latin typeface="DM Sans" pitchFamily="2" charset="0"/>
              </a:rPr>
              <a:t>Streamlit</a:t>
            </a:r>
            <a:r>
              <a:rPr lang="es-ES" sz="1750" dirty="0">
                <a:latin typeface="DM Sans" pitchFamily="2" charset="0"/>
              </a:rPr>
              <a:t>, una biblioteca de Python que permite crear aplicaciones web interactivas de manera sencilla. La interfaz incluye un campo de entrada de texto para que el usuario pueda ingresar preguntas, así como un botón de envío para que pueda enviar esas preguntas al </a:t>
            </a:r>
            <a:r>
              <a:rPr lang="es-ES" sz="1750" dirty="0" err="1">
                <a:latin typeface="DM Sans" pitchFamily="2" charset="0"/>
              </a:rPr>
              <a:t>backend</a:t>
            </a:r>
            <a:r>
              <a:rPr lang="es-ES" sz="1750" dirty="0">
                <a:latin typeface="DM Sans" pitchFamily="2" charset="0"/>
              </a:rPr>
              <a:t>.</a:t>
            </a:r>
          </a:p>
        </p:txBody>
      </p:sp>
      <p:pic>
        <p:nvPicPr>
          <p:cNvPr id="16" name="Image 1" descr="preencoded.png">
            <a:extLst>
              <a:ext uri="{FF2B5EF4-FFF2-40B4-BE49-F238E27FC236}">
                <a16:creationId xmlns:a16="http://schemas.microsoft.com/office/drawing/2014/main" id="{336BA8B4-8773-54B9-7BDC-9A8A00AB3F50}"/>
              </a:ext>
            </a:extLst>
          </p:cNvPr>
          <p:cNvPicPr>
            <a:picLocks noChangeAspect="1"/>
          </p:cNvPicPr>
          <p:nvPr/>
        </p:nvPicPr>
        <p:blipFill>
          <a:blip r:embed="rId4"/>
          <a:stretch>
            <a:fillRect/>
          </a:stretch>
        </p:blipFill>
        <p:spPr>
          <a:xfrm>
            <a:off x="910425" y="4114800"/>
            <a:ext cx="5654789" cy="3494868"/>
          </a:xfrm>
          <a:prstGeom prst="rect">
            <a:avLst/>
          </a:prstGeom>
        </p:spPr>
      </p:pic>
      <p:sp>
        <p:nvSpPr>
          <p:cNvPr id="9" name="Title 1">
            <a:extLst>
              <a:ext uri="{FF2B5EF4-FFF2-40B4-BE49-F238E27FC236}">
                <a16:creationId xmlns:a16="http://schemas.microsoft.com/office/drawing/2014/main" id="{53D639C4-E80A-0C39-659F-D7347C00AC7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2">
            <a:extLst>
              <a:ext uri="{FF2B5EF4-FFF2-40B4-BE49-F238E27FC236}">
                <a16:creationId xmlns:a16="http://schemas.microsoft.com/office/drawing/2014/main" id="{6332F282-3960-2306-AD51-EB43C52AD738}"/>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pic>
        <p:nvPicPr>
          <p:cNvPr id="4" name="Image 1" descr="preencoded.png"/>
          <p:cNvPicPr>
            <a:picLocks noChangeAspect="1"/>
          </p:cNvPicPr>
          <p:nvPr/>
        </p:nvPicPr>
        <p:blipFill>
          <a:blip r:embed="rId3"/>
          <a:srcRect t="9787"/>
          <a:stretch/>
        </p:blipFill>
        <p:spPr>
          <a:xfrm>
            <a:off x="-7620" y="1073808"/>
            <a:ext cx="3657600" cy="7425248"/>
          </a:xfrm>
          <a:prstGeom prst="rect">
            <a:avLst/>
          </a:prstGeom>
        </p:spPr>
      </p:pic>
      <p:sp>
        <p:nvSpPr>
          <p:cNvPr id="5" name="Text 1"/>
          <p:cNvSpPr/>
          <p:nvPr/>
        </p:nvSpPr>
        <p:spPr>
          <a:xfrm>
            <a:off x="4486156" y="890606"/>
            <a:ext cx="10151864" cy="1381125"/>
          </a:xfrm>
          <a:prstGeom prst="rect">
            <a:avLst/>
          </a:prstGeom>
          <a:noFill/>
          <a:ln/>
        </p:spPr>
        <p:txBody>
          <a:bodyPr wrap="square" rtlCol="0" anchor="t"/>
          <a:lstStyle/>
          <a:p>
            <a:pPr marL="0" indent="0">
              <a:lnSpc>
                <a:spcPts val="5437"/>
              </a:lnSpc>
              <a:buNone/>
            </a:pPr>
            <a:r>
              <a:rPr lang="en-US" sz="4350" dirty="0">
                <a:solidFill>
                  <a:srgbClr val="5C4E3D"/>
                </a:solidFill>
                <a:latin typeface="Libre Baskerville" pitchFamily="34" charset="0"/>
                <a:ea typeface="Libre Baskerville" pitchFamily="34" charset="-122"/>
                <a:cs typeface="Libre Baskerville" pitchFamily="34" charset="-120"/>
              </a:rPr>
              <a:t>Características Clave del Sistema RAG</a:t>
            </a:r>
            <a:endParaRPr lang="en-US" sz="4350" dirty="0"/>
          </a:p>
        </p:txBody>
      </p:sp>
      <p:pic>
        <p:nvPicPr>
          <p:cNvPr id="6" name="Image 2"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2"/>
          <p:cNvSpPr/>
          <p:nvPr/>
        </p:nvSpPr>
        <p:spPr>
          <a:xfrm>
            <a:off x="5922288" y="2540913"/>
            <a:ext cx="314825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Recopilación de Datos</a:t>
            </a:r>
            <a:endParaRPr lang="en-US" sz="2175" dirty="0"/>
          </a:p>
        </p:txBody>
      </p:sp>
      <p:sp>
        <p:nvSpPr>
          <p:cNvPr id="8" name="Text 3"/>
          <p:cNvSpPr/>
          <p:nvPr/>
        </p:nvSpPr>
        <p:spPr>
          <a:xfrm>
            <a:off x="5922288" y="3018711"/>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El sistema RAG recopilará datos genómicos y biométricos de los usuarios a través de dispositivos y plataformas integradas.</a:t>
            </a:r>
            <a:endParaRPr lang="en-US" sz="1740" dirty="0"/>
          </a:p>
        </p:txBody>
      </p:sp>
      <p:pic>
        <p:nvPicPr>
          <p:cNvPr id="9" name="Image 3"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Análisis de Datos</a:t>
            </a:r>
            <a:endParaRPr lang="en-US" sz="2175" dirty="0"/>
          </a:p>
        </p:txBody>
      </p:sp>
      <p:sp>
        <p:nvSpPr>
          <p:cNvPr id="11" name="Text 5"/>
          <p:cNvSpPr/>
          <p:nvPr/>
        </p:nvSpPr>
        <p:spPr>
          <a:xfrm>
            <a:off x="5922288" y="4786432"/>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Los datos recopilados serán analizados utilizando técnicas de inteligencia artificial y aprendizaje automático para identificar patrones y correlaciones.</a:t>
            </a:r>
            <a:endParaRPr lang="en-US" sz="1740" dirty="0"/>
          </a:p>
        </p:txBody>
      </p:sp>
      <p:pic>
        <p:nvPicPr>
          <p:cNvPr id="12" name="Image 4"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6"/>
          <p:cNvSpPr/>
          <p:nvPr/>
        </p:nvSpPr>
        <p:spPr>
          <a:xfrm>
            <a:off x="5922288" y="6076355"/>
            <a:ext cx="473059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Generación de Recomendaciones</a:t>
            </a:r>
            <a:endParaRPr lang="en-US" sz="2175" dirty="0"/>
          </a:p>
        </p:txBody>
      </p:sp>
      <p:sp>
        <p:nvSpPr>
          <p:cNvPr id="14" name="Text 7"/>
          <p:cNvSpPr/>
          <p:nvPr/>
        </p:nvSpPr>
        <p:spPr>
          <a:xfrm>
            <a:off x="5922288" y="6554153"/>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El algoritmo predictivo del sistema utilizará los resultados del análisis de datos para generar recomendaciones personalizadas de estilo de vida.</a:t>
            </a:r>
            <a:endParaRPr lang="en-US" sz="1740" dirty="0"/>
          </a:p>
        </p:txBody>
      </p:sp>
      <p:sp>
        <p:nvSpPr>
          <p:cNvPr id="16" name="Title 1">
            <a:extLst>
              <a:ext uri="{FF2B5EF4-FFF2-40B4-BE49-F238E27FC236}">
                <a16:creationId xmlns:a16="http://schemas.microsoft.com/office/drawing/2014/main" id="{32BFC072-791A-5EAD-A576-75C1E5F325F3}"/>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3481923" y="1151546"/>
            <a:ext cx="7888724" cy="694373"/>
          </a:xfrm>
          <a:prstGeom prst="rect">
            <a:avLst/>
          </a:prstGeom>
          <a:noFill/>
          <a:ln/>
        </p:spPr>
        <p:txBody>
          <a:bodyPr wrap="non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Beneficios del Sistema RAG</a:t>
            </a:r>
            <a:endParaRPr lang="en-US" sz="4374" dirty="0"/>
          </a:p>
        </p:txBody>
      </p:sp>
      <p:sp>
        <p:nvSpPr>
          <p:cNvPr id="5" name="Shape 2"/>
          <p:cNvSpPr/>
          <p:nvPr/>
        </p:nvSpPr>
        <p:spPr>
          <a:xfrm>
            <a:off x="2037993" y="2318418"/>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6" name="Text 3"/>
          <p:cNvSpPr/>
          <p:nvPr/>
        </p:nvSpPr>
        <p:spPr>
          <a:xfrm>
            <a:off x="2267783" y="2548209"/>
            <a:ext cx="2777490"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Mejora de la Salud</a:t>
            </a:r>
            <a:endParaRPr lang="en-US" sz="2187" dirty="0"/>
          </a:p>
        </p:txBody>
      </p:sp>
      <p:sp>
        <p:nvSpPr>
          <p:cNvPr id="7" name="Text 4"/>
          <p:cNvSpPr/>
          <p:nvPr/>
        </p:nvSpPr>
        <p:spPr>
          <a:xfrm>
            <a:off x="2267783" y="3028626"/>
            <a:ext cx="4706541" cy="1666280"/>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Las recomendaciones personalizadas del sistema RAG ayudarán a los usuarios a adoptar estilos de vida más saludables, lo que se traducirá en una mejor salud y bienestar general.</a:t>
            </a:r>
            <a:endParaRPr lang="en-US" sz="1750" dirty="0"/>
          </a:p>
        </p:txBody>
      </p:sp>
      <p:sp>
        <p:nvSpPr>
          <p:cNvPr id="8" name="Shape 5"/>
          <p:cNvSpPr/>
          <p:nvPr/>
        </p:nvSpPr>
        <p:spPr>
          <a:xfrm>
            <a:off x="7426285" y="2318418"/>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9" name="Text 6"/>
          <p:cNvSpPr/>
          <p:nvPr/>
        </p:nvSpPr>
        <p:spPr>
          <a:xfrm>
            <a:off x="7656076" y="2548209"/>
            <a:ext cx="417814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Prevención de Enfermedades</a:t>
            </a:r>
            <a:endParaRPr lang="en-US" sz="2187" dirty="0"/>
          </a:p>
        </p:txBody>
      </p:sp>
      <p:sp>
        <p:nvSpPr>
          <p:cNvPr id="10" name="Text 7"/>
          <p:cNvSpPr/>
          <p:nvPr/>
        </p:nvSpPr>
        <p:spPr>
          <a:xfrm>
            <a:off x="7656076" y="3028626"/>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Al tener en cuenta la predisposición genética, el sistema podrá recomendar estrategias preventivas para reducir el riesgo de desarrollar ciertas enfermedades.</a:t>
            </a:r>
            <a:endParaRPr lang="en-US" sz="1750" dirty="0"/>
          </a:p>
        </p:txBody>
      </p:sp>
      <p:sp>
        <p:nvSpPr>
          <p:cNvPr id="11" name="Shape 8"/>
          <p:cNvSpPr/>
          <p:nvPr/>
        </p:nvSpPr>
        <p:spPr>
          <a:xfrm>
            <a:off x="2037993" y="5146867"/>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2" name="Text 9"/>
          <p:cNvSpPr/>
          <p:nvPr/>
        </p:nvSpPr>
        <p:spPr>
          <a:xfrm>
            <a:off x="2267783" y="5376657"/>
            <a:ext cx="423207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Empoderamiento del Usuario</a:t>
            </a:r>
            <a:endParaRPr lang="en-US" sz="2187" dirty="0"/>
          </a:p>
        </p:txBody>
      </p:sp>
      <p:sp>
        <p:nvSpPr>
          <p:cNvPr id="13" name="Text 10"/>
          <p:cNvSpPr/>
          <p:nvPr/>
        </p:nvSpPr>
        <p:spPr>
          <a:xfrm>
            <a:off x="2267783" y="5857074"/>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Los usuarios tendrán un mayor control y conocimiento sobre su salud, lo que les permitirá tomar decisiones más informadas y participar activamente en su bienestar.</a:t>
            </a:r>
            <a:endParaRPr lang="en-US" sz="1750" dirty="0"/>
          </a:p>
        </p:txBody>
      </p:sp>
      <p:sp>
        <p:nvSpPr>
          <p:cNvPr id="14" name="Shape 11"/>
          <p:cNvSpPr/>
          <p:nvPr/>
        </p:nvSpPr>
        <p:spPr>
          <a:xfrm>
            <a:off x="7426285" y="5146867"/>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5" name="Text 12"/>
          <p:cNvSpPr/>
          <p:nvPr/>
        </p:nvSpPr>
        <p:spPr>
          <a:xfrm>
            <a:off x="7656076" y="5376657"/>
            <a:ext cx="462522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Eficiencia en la Atención Médica</a:t>
            </a:r>
            <a:endParaRPr lang="en-US" sz="2187" dirty="0"/>
          </a:p>
        </p:txBody>
      </p:sp>
      <p:sp>
        <p:nvSpPr>
          <p:cNvPr id="16" name="Text 13"/>
          <p:cNvSpPr/>
          <p:nvPr/>
        </p:nvSpPr>
        <p:spPr>
          <a:xfrm>
            <a:off x="7656076" y="5857074"/>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El sistema RAG puede ayudar a los profesionales de la salud a brindar atención más personalizada y efectiva, optimizando los recursos y reduciendo los costos.</a:t>
            </a:r>
            <a:endParaRPr lang="en-US" sz="1750" dirty="0"/>
          </a:p>
        </p:txBody>
      </p:sp>
      <p:sp>
        <p:nvSpPr>
          <p:cNvPr id="17" name="Shape 2">
            <a:extLst>
              <a:ext uri="{FF2B5EF4-FFF2-40B4-BE49-F238E27FC236}">
                <a16:creationId xmlns:a16="http://schemas.microsoft.com/office/drawing/2014/main" id="{A5A8DE13-35D5-B6ED-AEC8-562D94428972}"/>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8" name="Title 1">
            <a:extLst>
              <a:ext uri="{FF2B5EF4-FFF2-40B4-BE49-F238E27FC236}">
                <a16:creationId xmlns:a16="http://schemas.microsoft.com/office/drawing/2014/main" id="{212B40B9-2C2D-2714-4B99-617FF1AB8001}"/>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A8639A1F-9D57-46A9-78A0-184D8E1C6DFF}"/>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Shape 2">
            <a:extLst>
              <a:ext uri="{FF2B5EF4-FFF2-40B4-BE49-F238E27FC236}">
                <a16:creationId xmlns:a16="http://schemas.microsoft.com/office/drawing/2014/main" id="{BDC511BC-5B06-95A5-B239-1FA8A52D2863}"/>
              </a:ext>
            </a:extLst>
          </p:cNvPr>
          <p:cNvSpPr/>
          <p:nvPr/>
        </p:nvSpPr>
        <p:spPr>
          <a:xfrm>
            <a:off x="671353" y="217313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846971" y="2163281"/>
            <a:ext cx="148709"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ea typeface="Libre Baskerville" pitchFamily="34" charset="-122"/>
                <a:cs typeface="Libre Baskerville" pitchFamily="34" charset="-120"/>
              </a:rPr>
              <a:t>1</a:t>
            </a:r>
            <a:endParaRPr lang="en-US" sz="2000" dirty="0"/>
          </a:p>
        </p:txBody>
      </p:sp>
      <p:sp>
        <p:nvSpPr>
          <p:cNvPr id="21" name="Text 4">
            <a:extLst>
              <a:ext uri="{FF2B5EF4-FFF2-40B4-BE49-F238E27FC236}">
                <a16:creationId xmlns:a16="http://schemas.microsoft.com/office/drawing/2014/main" id="{D168C076-422C-041C-189A-DD640FC3C0A6}"/>
              </a:ext>
            </a:extLst>
          </p:cNvPr>
          <p:cNvSpPr/>
          <p:nvPr/>
        </p:nvSpPr>
        <p:spPr>
          <a:xfrm>
            <a:off x="1393466" y="2249452"/>
            <a:ext cx="7175618" cy="694373"/>
          </a:xfrm>
          <a:prstGeom prst="rect">
            <a:avLst/>
          </a:prstGeom>
          <a:noFill/>
          <a:ln/>
        </p:spPr>
        <p:txBody>
          <a:bodyPr wrap="squar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Introducción</a:t>
            </a:r>
            <a:endParaRPr lang="en-US" sz="2000" dirty="0"/>
          </a:p>
        </p:txBody>
      </p:sp>
      <p:sp>
        <p:nvSpPr>
          <p:cNvPr id="22" name="Shape 10">
            <a:extLst>
              <a:ext uri="{FF2B5EF4-FFF2-40B4-BE49-F238E27FC236}">
                <a16:creationId xmlns:a16="http://schemas.microsoft.com/office/drawing/2014/main" id="{5CC7D6BA-C9A7-D512-09D5-49AF512B1B2E}"/>
              </a:ext>
            </a:extLst>
          </p:cNvPr>
          <p:cNvSpPr/>
          <p:nvPr/>
        </p:nvSpPr>
        <p:spPr>
          <a:xfrm>
            <a:off x="671353" y="298383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818634" y="2960825"/>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ea typeface="Libre Baskerville" pitchFamily="34" charset="-122"/>
                <a:cs typeface="Libre Baskerville" pitchFamily="34" charset="-120"/>
              </a:rPr>
              <a:t>2</a:t>
            </a:r>
            <a:endParaRPr lang="en-US" sz="2000" dirty="0"/>
          </a:p>
        </p:txBody>
      </p:sp>
      <p:sp>
        <p:nvSpPr>
          <p:cNvPr id="24" name="Text 12">
            <a:extLst>
              <a:ext uri="{FF2B5EF4-FFF2-40B4-BE49-F238E27FC236}">
                <a16:creationId xmlns:a16="http://schemas.microsoft.com/office/drawing/2014/main" id="{886DDD29-0072-27C5-1B38-E937E0629FE3}"/>
              </a:ext>
            </a:extLst>
          </p:cNvPr>
          <p:cNvSpPr/>
          <p:nvPr/>
        </p:nvSpPr>
        <p:spPr>
          <a:xfrm>
            <a:off x="1393467" y="3060154"/>
            <a:ext cx="8496417" cy="270868"/>
          </a:xfrm>
          <a:prstGeom prst="rect">
            <a:avLst/>
          </a:prstGeom>
          <a:noFill/>
          <a:ln/>
        </p:spPr>
        <p:txBody>
          <a:bodyPr wrap="none" rtlCol="0" anchor="t"/>
          <a:lstStyle/>
          <a:p>
            <a:pPr marL="0" indent="0">
              <a:lnSpc>
                <a:spcPts val="2734"/>
              </a:lnSpc>
              <a:buNone/>
            </a:pPr>
            <a:r>
              <a:rPr lang="en-US" sz="2000" dirty="0">
                <a:latin typeface="Libre Baskerville" pitchFamily="34" charset="0"/>
                <a:ea typeface="Libre Baskerville" pitchFamily="34" charset="-122"/>
                <a:cs typeface="Libre Baskerville" pitchFamily="34" charset="-120"/>
              </a:rPr>
              <a:t>Marco </a:t>
            </a:r>
            <a:r>
              <a:rPr lang="en-US" sz="2000" dirty="0" err="1">
                <a:latin typeface="Libre Baskerville" pitchFamily="34" charset="0"/>
                <a:ea typeface="Libre Baskerville" pitchFamily="34" charset="-122"/>
                <a:cs typeface="Libre Baskerville" pitchFamily="34" charset="-120"/>
              </a:rPr>
              <a:t>teórico</a:t>
            </a:r>
            <a:endParaRPr lang="en-US" sz="2000" dirty="0"/>
          </a:p>
        </p:txBody>
      </p:sp>
      <p:sp>
        <p:nvSpPr>
          <p:cNvPr id="25" name="Shape 2">
            <a:extLst>
              <a:ext uri="{FF2B5EF4-FFF2-40B4-BE49-F238E27FC236}">
                <a16:creationId xmlns:a16="http://schemas.microsoft.com/office/drawing/2014/main" id="{C823FD76-3817-DAF9-6EC1-4AB224A6DCC2}"/>
              </a:ext>
            </a:extLst>
          </p:cNvPr>
          <p:cNvSpPr/>
          <p:nvPr/>
        </p:nvSpPr>
        <p:spPr>
          <a:xfrm>
            <a:off x="671353" y="371821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846971" y="3706920"/>
            <a:ext cx="148709"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3</a:t>
            </a:r>
            <a:endParaRPr lang="en-US" sz="2000" dirty="0"/>
          </a:p>
        </p:txBody>
      </p:sp>
      <p:sp>
        <p:nvSpPr>
          <p:cNvPr id="27" name="Text 4">
            <a:extLst>
              <a:ext uri="{FF2B5EF4-FFF2-40B4-BE49-F238E27FC236}">
                <a16:creationId xmlns:a16="http://schemas.microsoft.com/office/drawing/2014/main" id="{FD63E1CB-2EEF-0469-CE29-7719E8630DAF}"/>
              </a:ext>
            </a:extLst>
          </p:cNvPr>
          <p:cNvSpPr/>
          <p:nvPr/>
        </p:nvSpPr>
        <p:spPr>
          <a:xfrm>
            <a:off x="1393466" y="3794537"/>
            <a:ext cx="7338177" cy="694373"/>
          </a:xfrm>
          <a:prstGeom prst="rect">
            <a:avLst/>
          </a:prstGeom>
          <a:noFill/>
          <a:ln/>
        </p:spPr>
        <p:txBody>
          <a:bodyPr wrap="squar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Metodología</a:t>
            </a:r>
            <a:endParaRPr lang="en-US" sz="2000" dirty="0"/>
          </a:p>
        </p:txBody>
      </p:sp>
      <p:sp>
        <p:nvSpPr>
          <p:cNvPr id="28" name="Shape 10">
            <a:extLst>
              <a:ext uri="{FF2B5EF4-FFF2-40B4-BE49-F238E27FC236}">
                <a16:creationId xmlns:a16="http://schemas.microsoft.com/office/drawing/2014/main" id="{53818185-1C8F-F428-7009-F6D5219EDE7D}"/>
              </a:ext>
            </a:extLst>
          </p:cNvPr>
          <p:cNvSpPr/>
          <p:nvPr/>
        </p:nvSpPr>
        <p:spPr>
          <a:xfrm>
            <a:off x="671353" y="452892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818634" y="4483504"/>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1393467" y="4605239"/>
            <a:ext cx="349543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Discusión</a:t>
            </a:r>
            <a:endParaRPr lang="en-US" sz="2000" dirty="0"/>
          </a:p>
        </p:txBody>
      </p:sp>
      <p:sp>
        <p:nvSpPr>
          <p:cNvPr id="31" name="Shape 10">
            <a:extLst>
              <a:ext uri="{FF2B5EF4-FFF2-40B4-BE49-F238E27FC236}">
                <a16:creationId xmlns:a16="http://schemas.microsoft.com/office/drawing/2014/main" id="{D4AAB554-7568-3AE4-912E-124744B734D8}"/>
              </a:ext>
            </a:extLst>
          </p:cNvPr>
          <p:cNvSpPr/>
          <p:nvPr/>
        </p:nvSpPr>
        <p:spPr>
          <a:xfrm>
            <a:off x="671353" y="526330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807063" y="5252534"/>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5</a:t>
            </a:r>
            <a:endParaRPr lang="en-US" sz="2000" dirty="0"/>
          </a:p>
        </p:txBody>
      </p:sp>
      <p:sp>
        <p:nvSpPr>
          <p:cNvPr id="33" name="Text 12">
            <a:extLst>
              <a:ext uri="{FF2B5EF4-FFF2-40B4-BE49-F238E27FC236}">
                <a16:creationId xmlns:a16="http://schemas.microsoft.com/office/drawing/2014/main" id="{1391DA39-018D-0F76-77BC-AA03182202BA}"/>
              </a:ext>
            </a:extLst>
          </p:cNvPr>
          <p:cNvSpPr/>
          <p:nvPr/>
        </p:nvSpPr>
        <p:spPr>
          <a:xfrm>
            <a:off x="1393467" y="5339622"/>
            <a:ext cx="624089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Conclusiones</a:t>
            </a:r>
            <a:endParaRPr lang="en-US" sz="2000" dirty="0"/>
          </a:p>
        </p:txBody>
      </p:sp>
      <p:sp>
        <p:nvSpPr>
          <p:cNvPr id="3" name="Text 1">
            <a:extLst>
              <a:ext uri="{FF2B5EF4-FFF2-40B4-BE49-F238E27FC236}">
                <a16:creationId xmlns:a16="http://schemas.microsoft.com/office/drawing/2014/main" id="{8C1B2DFA-8FFD-DED6-7D3E-5779F39E35E6}"/>
              </a:ext>
            </a:extLst>
          </p:cNvPr>
          <p:cNvSpPr/>
          <p:nvPr/>
        </p:nvSpPr>
        <p:spPr>
          <a:xfrm>
            <a:off x="671352" y="76044"/>
            <a:ext cx="2231476" cy="754921"/>
          </a:xfrm>
          <a:prstGeom prst="rect">
            <a:avLst/>
          </a:prstGeom>
          <a:noFill/>
          <a:ln/>
        </p:spPr>
        <p:txBody>
          <a:bodyPr wrap="square" rtlCol="0" anchor="t"/>
          <a:lstStyle/>
          <a:p>
            <a:pPr marL="0" indent="0" algn="ctr">
              <a:lnSpc>
                <a:spcPts val="5468"/>
              </a:lnSpc>
              <a:buNone/>
            </a:pPr>
            <a:r>
              <a:rPr lang="en-US" sz="4374" dirty="0" err="1">
                <a:solidFill>
                  <a:srgbClr val="5C4E3D"/>
                </a:solidFill>
                <a:latin typeface="Libre Baskerville" pitchFamily="34" charset="0"/>
              </a:rPr>
              <a:t>Índice</a:t>
            </a:r>
            <a:endParaRPr lang="en-US" sz="4374" dirty="0"/>
          </a:p>
        </p:txBody>
      </p:sp>
      <p:sp>
        <p:nvSpPr>
          <p:cNvPr id="2" name="Shape 10">
            <a:extLst>
              <a:ext uri="{FF2B5EF4-FFF2-40B4-BE49-F238E27FC236}">
                <a16:creationId xmlns:a16="http://schemas.microsoft.com/office/drawing/2014/main" id="{DD02AD3E-2DB2-283F-CF97-C795A16DC78A}"/>
              </a:ext>
            </a:extLst>
          </p:cNvPr>
          <p:cNvSpPr/>
          <p:nvPr/>
        </p:nvSpPr>
        <p:spPr>
          <a:xfrm>
            <a:off x="671352" y="5991499"/>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 name="Text 11">
            <a:extLst>
              <a:ext uri="{FF2B5EF4-FFF2-40B4-BE49-F238E27FC236}">
                <a16:creationId xmlns:a16="http://schemas.microsoft.com/office/drawing/2014/main" id="{5A5AF028-DC8F-4CFC-F817-0D2CE6EEC0D6}"/>
              </a:ext>
            </a:extLst>
          </p:cNvPr>
          <p:cNvSpPr/>
          <p:nvPr/>
        </p:nvSpPr>
        <p:spPr>
          <a:xfrm>
            <a:off x="807062" y="5980730"/>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6</a:t>
            </a:r>
          </a:p>
          <a:p>
            <a:pPr marL="0" indent="0" algn="ctr">
              <a:lnSpc>
                <a:spcPts val="3281"/>
              </a:lnSpc>
              <a:buNone/>
            </a:pPr>
            <a:endParaRPr lang="en-US" sz="2000" dirty="0"/>
          </a:p>
        </p:txBody>
      </p:sp>
      <p:sp>
        <p:nvSpPr>
          <p:cNvPr id="5" name="Text 12">
            <a:extLst>
              <a:ext uri="{FF2B5EF4-FFF2-40B4-BE49-F238E27FC236}">
                <a16:creationId xmlns:a16="http://schemas.microsoft.com/office/drawing/2014/main" id="{E8DC90A0-8302-8013-2A92-B2B62345E1C8}"/>
              </a:ext>
            </a:extLst>
          </p:cNvPr>
          <p:cNvSpPr/>
          <p:nvPr/>
        </p:nvSpPr>
        <p:spPr>
          <a:xfrm>
            <a:off x="1393466" y="6067818"/>
            <a:ext cx="624089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Bibliografía</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
            <a:extLst>
              <a:ext uri="{FF2B5EF4-FFF2-40B4-BE49-F238E27FC236}">
                <a16:creationId xmlns:a16="http://schemas.microsoft.com/office/drawing/2014/main" id="{798CDB80-8477-48DE-3CD6-EB323D6B39C4}"/>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6" name="Text 2"/>
          <p:cNvSpPr/>
          <p:nvPr/>
        </p:nvSpPr>
        <p:spPr>
          <a:xfrm>
            <a:off x="4015562" y="1171260"/>
            <a:ext cx="6642378" cy="671870"/>
          </a:xfrm>
          <a:prstGeom prst="rect">
            <a:avLst/>
          </a:prstGeom>
          <a:noFill/>
          <a:ln/>
        </p:spPr>
        <p:txBody>
          <a:bodyPr wrap="none" rtlCol="0" anchor="t"/>
          <a:lstStyle/>
          <a:p>
            <a:pPr marL="0" indent="0" algn="ctr">
              <a:lnSpc>
                <a:spcPts val="5291"/>
              </a:lnSpc>
              <a:buNone/>
            </a:pPr>
            <a:r>
              <a:rPr lang="en-US" sz="4233" dirty="0">
                <a:solidFill>
                  <a:srgbClr val="5C4E3D"/>
                </a:solidFill>
                <a:latin typeface="Libre Baskerville" pitchFamily="34" charset="0"/>
                <a:ea typeface="Libre Baskerville" pitchFamily="34" charset="-122"/>
                <a:cs typeface="Libre Baskerville" pitchFamily="34" charset="-120"/>
              </a:rPr>
              <a:t>Futuro del Sistema RAG</a:t>
            </a:r>
            <a:endParaRPr lang="en-US" sz="4233" dirty="0"/>
          </a:p>
        </p:txBody>
      </p:sp>
      <p:sp>
        <p:nvSpPr>
          <p:cNvPr id="7" name="Shape 3"/>
          <p:cNvSpPr/>
          <p:nvPr/>
        </p:nvSpPr>
        <p:spPr>
          <a:xfrm>
            <a:off x="7293769" y="1924322"/>
            <a:ext cx="42982" cy="6050280"/>
          </a:xfrm>
          <a:prstGeom prst="roundRect">
            <a:avLst>
              <a:gd name="adj" fmla="val 225128"/>
            </a:avLst>
          </a:prstGeom>
          <a:solidFill>
            <a:srgbClr val="DDD3BA"/>
          </a:solidFill>
          <a:ln/>
        </p:spPr>
        <p:txBody>
          <a:bodyPr/>
          <a:lstStyle/>
          <a:p>
            <a:endParaRPr lang="es-ES"/>
          </a:p>
        </p:txBody>
      </p:sp>
      <p:sp>
        <p:nvSpPr>
          <p:cNvPr id="8" name="Shape 4"/>
          <p:cNvSpPr/>
          <p:nvPr/>
        </p:nvSpPr>
        <p:spPr>
          <a:xfrm>
            <a:off x="6320730" y="2386463"/>
            <a:ext cx="752594" cy="42982"/>
          </a:xfrm>
          <a:prstGeom prst="roundRect">
            <a:avLst>
              <a:gd name="adj" fmla="val 225128"/>
            </a:avLst>
          </a:prstGeom>
          <a:solidFill>
            <a:srgbClr val="DDD3BA"/>
          </a:solidFill>
          <a:ln/>
        </p:spPr>
        <p:txBody>
          <a:bodyPr/>
          <a:lstStyle/>
          <a:p>
            <a:endParaRPr lang="es-ES"/>
          </a:p>
        </p:txBody>
      </p:sp>
      <p:sp>
        <p:nvSpPr>
          <p:cNvPr id="9" name="Shape 5"/>
          <p:cNvSpPr/>
          <p:nvPr/>
        </p:nvSpPr>
        <p:spPr>
          <a:xfrm>
            <a:off x="7073325" y="2166138"/>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243227" y="2206381"/>
            <a:ext cx="143828"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1</a:t>
            </a:r>
            <a:endParaRPr lang="en-US" sz="2540" dirty="0"/>
          </a:p>
        </p:txBody>
      </p:sp>
      <p:sp>
        <p:nvSpPr>
          <p:cNvPr id="11" name="Text 7"/>
          <p:cNvSpPr/>
          <p:nvPr/>
        </p:nvSpPr>
        <p:spPr>
          <a:xfrm>
            <a:off x="2560320" y="2139349"/>
            <a:ext cx="3572232" cy="335994"/>
          </a:xfrm>
          <a:prstGeom prst="rect">
            <a:avLst/>
          </a:prstGeom>
          <a:noFill/>
          <a:ln/>
        </p:spPr>
        <p:txBody>
          <a:bodyPr wrap="none" rtlCol="0" anchor="t"/>
          <a:lstStyle/>
          <a:p>
            <a:pPr marL="0" indent="0" algn="r">
              <a:lnSpc>
                <a:spcPts val="2646"/>
              </a:lnSpc>
              <a:buNone/>
            </a:pPr>
            <a:r>
              <a:rPr lang="en-US" sz="2116" dirty="0">
                <a:latin typeface="Libre Baskerville" pitchFamily="34" charset="0"/>
                <a:ea typeface="Libre Baskerville" pitchFamily="34" charset="-122"/>
                <a:cs typeface="Libre Baskerville" pitchFamily="34" charset="-120"/>
              </a:rPr>
              <a:t>Expansión a Nuevas Áreas</a:t>
            </a:r>
            <a:endParaRPr lang="en-US" sz="2116" dirty="0"/>
          </a:p>
        </p:txBody>
      </p:sp>
      <p:sp>
        <p:nvSpPr>
          <p:cNvPr id="12" name="Text 8"/>
          <p:cNvSpPr/>
          <p:nvPr/>
        </p:nvSpPr>
        <p:spPr>
          <a:xfrm>
            <a:off x="2208252" y="2604288"/>
            <a:ext cx="3924300" cy="1935242"/>
          </a:xfrm>
          <a:prstGeom prst="rect">
            <a:avLst/>
          </a:prstGeom>
          <a:noFill/>
          <a:ln/>
        </p:spPr>
        <p:txBody>
          <a:bodyPr wrap="square" rtlCol="0" anchor="t"/>
          <a:lstStyle/>
          <a:p>
            <a:pPr marL="0" indent="0" algn="r">
              <a:lnSpc>
                <a:spcPts val="2540"/>
              </a:lnSpc>
              <a:buNone/>
            </a:pPr>
            <a:r>
              <a:rPr lang="en-US" sz="1693" dirty="0">
                <a:latin typeface="DM Sans" pitchFamily="34" charset="0"/>
                <a:ea typeface="DM Sans" pitchFamily="34" charset="-122"/>
                <a:cs typeface="DM Sans" pitchFamily="34" charset="-120"/>
              </a:rPr>
              <a:t>El sistema RAG tiene el potencial de expandirse a otras áreas de la salud y el bienestar, como la prevención de enfermedades crónicas y la optimización del rendimiento deportivo.</a:t>
            </a:r>
            <a:endParaRPr lang="en-US" sz="1693" dirty="0"/>
          </a:p>
        </p:txBody>
      </p:sp>
      <p:sp>
        <p:nvSpPr>
          <p:cNvPr id="13" name="Shape 9"/>
          <p:cNvSpPr/>
          <p:nvPr/>
        </p:nvSpPr>
        <p:spPr>
          <a:xfrm>
            <a:off x="7557075" y="3461597"/>
            <a:ext cx="752594" cy="42982"/>
          </a:xfrm>
          <a:prstGeom prst="roundRect">
            <a:avLst>
              <a:gd name="adj" fmla="val 225128"/>
            </a:avLst>
          </a:prstGeom>
          <a:solidFill>
            <a:srgbClr val="DDD3BA"/>
          </a:solidFill>
          <a:ln/>
        </p:spPr>
        <p:txBody>
          <a:bodyPr/>
          <a:lstStyle/>
          <a:p>
            <a:endParaRPr lang="es-ES"/>
          </a:p>
        </p:txBody>
      </p:sp>
      <p:sp>
        <p:nvSpPr>
          <p:cNvPr id="14" name="Shape 10"/>
          <p:cNvSpPr/>
          <p:nvPr/>
        </p:nvSpPr>
        <p:spPr>
          <a:xfrm>
            <a:off x="7073325" y="3241272"/>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7215842" y="3281515"/>
            <a:ext cx="198715"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2</a:t>
            </a:r>
            <a:endParaRPr lang="en-US" sz="2540" dirty="0"/>
          </a:p>
        </p:txBody>
      </p:sp>
      <p:sp>
        <p:nvSpPr>
          <p:cNvPr id="16" name="Text 12"/>
          <p:cNvSpPr/>
          <p:nvPr/>
        </p:nvSpPr>
        <p:spPr>
          <a:xfrm>
            <a:off x="8497848" y="3214483"/>
            <a:ext cx="3924300" cy="671989"/>
          </a:xfrm>
          <a:prstGeom prst="rect">
            <a:avLst/>
          </a:prstGeom>
          <a:noFill/>
          <a:ln/>
        </p:spPr>
        <p:txBody>
          <a:bodyPr wrap="square" rtlCol="0" anchor="t"/>
          <a:lstStyle/>
          <a:p>
            <a:pPr marL="0" indent="0" algn="l">
              <a:lnSpc>
                <a:spcPts val="2646"/>
              </a:lnSpc>
              <a:buNone/>
            </a:pPr>
            <a:r>
              <a:rPr lang="en-US" sz="2116" dirty="0">
                <a:latin typeface="Libre Baskerville" pitchFamily="34" charset="0"/>
                <a:ea typeface="Libre Baskerville" pitchFamily="34" charset="-122"/>
                <a:cs typeface="Libre Baskerville" pitchFamily="34" charset="-120"/>
              </a:rPr>
              <a:t>Integración con Dispositivos Wearables</a:t>
            </a:r>
            <a:endParaRPr lang="en-US" sz="2116" dirty="0"/>
          </a:p>
        </p:txBody>
      </p:sp>
      <p:sp>
        <p:nvSpPr>
          <p:cNvPr id="17" name="Text 13"/>
          <p:cNvSpPr/>
          <p:nvPr/>
        </p:nvSpPr>
        <p:spPr>
          <a:xfrm>
            <a:off x="8497848" y="4015417"/>
            <a:ext cx="3924300" cy="1935242"/>
          </a:xfrm>
          <a:prstGeom prst="rect">
            <a:avLst/>
          </a:prstGeom>
          <a:noFill/>
          <a:ln/>
        </p:spPr>
        <p:txBody>
          <a:bodyPr wrap="square" rtlCol="0" anchor="t"/>
          <a:lstStyle/>
          <a:p>
            <a:pPr marL="0" indent="0" algn="l">
              <a:lnSpc>
                <a:spcPts val="2540"/>
              </a:lnSpc>
              <a:buNone/>
            </a:pPr>
            <a:r>
              <a:rPr lang="en-US" sz="1693" dirty="0">
                <a:latin typeface="DM Sans" pitchFamily="34" charset="0"/>
                <a:ea typeface="DM Sans" pitchFamily="34" charset="-122"/>
                <a:cs typeface="DM Sans" pitchFamily="34" charset="-120"/>
              </a:rPr>
              <a:t>La integración con dispositivos wearables y aplicaciones móviles permitirá una recopilación de datos más precisa y en tiempo real, mejorando la calidad de las recomendaciones.</a:t>
            </a:r>
            <a:endParaRPr lang="en-US" sz="1693" dirty="0"/>
          </a:p>
        </p:txBody>
      </p:sp>
      <p:sp>
        <p:nvSpPr>
          <p:cNvPr id="18" name="Shape 14"/>
          <p:cNvSpPr/>
          <p:nvPr/>
        </p:nvSpPr>
        <p:spPr>
          <a:xfrm>
            <a:off x="6320730" y="5431725"/>
            <a:ext cx="752594" cy="42982"/>
          </a:xfrm>
          <a:prstGeom prst="roundRect">
            <a:avLst>
              <a:gd name="adj" fmla="val 225128"/>
            </a:avLst>
          </a:prstGeom>
          <a:solidFill>
            <a:srgbClr val="DDD3BA"/>
          </a:solidFill>
          <a:ln/>
        </p:spPr>
        <p:txBody>
          <a:bodyPr/>
          <a:lstStyle/>
          <a:p>
            <a:endParaRPr lang="es-ES"/>
          </a:p>
        </p:txBody>
      </p:sp>
      <p:sp>
        <p:nvSpPr>
          <p:cNvPr id="19" name="Shape 15"/>
          <p:cNvSpPr/>
          <p:nvPr/>
        </p:nvSpPr>
        <p:spPr>
          <a:xfrm>
            <a:off x="7073325" y="5211400"/>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20" name="Text 16"/>
          <p:cNvSpPr/>
          <p:nvPr/>
        </p:nvSpPr>
        <p:spPr>
          <a:xfrm>
            <a:off x="7215842" y="5251643"/>
            <a:ext cx="198715"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3</a:t>
            </a:r>
            <a:endParaRPr lang="en-US" sz="2540" dirty="0"/>
          </a:p>
        </p:txBody>
      </p:sp>
      <p:sp>
        <p:nvSpPr>
          <p:cNvPr id="21" name="Text 17"/>
          <p:cNvSpPr/>
          <p:nvPr/>
        </p:nvSpPr>
        <p:spPr>
          <a:xfrm>
            <a:off x="2208252" y="5184610"/>
            <a:ext cx="3924300" cy="671989"/>
          </a:xfrm>
          <a:prstGeom prst="rect">
            <a:avLst/>
          </a:prstGeom>
          <a:noFill/>
          <a:ln/>
        </p:spPr>
        <p:txBody>
          <a:bodyPr wrap="square" rtlCol="0" anchor="t"/>
          <a:lstStyle/>
          <a:p>
            <a:pPr marL="0" indent="0" algn="r">
              <a:lnSpc>
                <a:spcPts val="2646"/>
              </a:lnSpc>
              <a:buNone/>
            </a:pPr>
            <a:r>
              <a:rPr lang="en-US" sz="2116" dirty="0">
                <a:latin typeface="Libre Baskerville" pitchFamily="34" charset="0"/>
                <a:ea typeface="Libre Baskerville" pitchFamily="34" charset="-122"/>
                <a:cs typeface="Libre Baskerville" pitchFamily="34" charset="-120"/>
              </a:rPr>
              <a:t>Avances en Inteligencia Artificial</a:t>
            </a:r>
            <a:endParaRPr lang="en-US" sz="2116" dirty="0"/>
          </a:p>
        </p:txBody>
      </p:sp>
      <p:sp>
        <p:nvSpPr>
          <p:cNvPr id="22" name="Text 18"/>
          <p:cNvSpPr/>
          <p:nvPr/>
        </p:nvSpPr>
        <p:spPr>
          <a:xfrm>
            <a:off x="2208252" y="5985544"/>
            <a:ext cx="3924300" cy="1612702"/>
          </a:xfrm>
          <a:prstGeom prst="rect">
            <a:avLst/>
          </a:prstGeom>
          <a:noFill/>
          <a:ln/>
        </p:spPr>
        <p:txBody>
          <a:bodyPr wrap="square" rtlCol="0" anchor="t"/>
          <a:lstStyle/>
          <a:p>
            <a:pPr marL="0" indent="0" algn="r">
              <a:lnSpc>
                <a:spcPts val="2540"/>
              </a:lnSpc>
              <a:buNone/>
            </a:pPr>
            <a:r>
              <a:rPr lang="en-US" sz="1693" dirty="0">
                <a:latin typeface="DM Sans" pitchFamily="34" charset="0"/>
                <a:ea typeface="DM Sans" pitchFamily="34" charset="-122"/>
                <a:cs typeface="DM Sans" pitchFamily="34" charset="-120"/>
              </a:rPr>
              <a:t>Los avances en técnicas de inteligencia artificial y aprendizaje automático mejorarán la precisión y la eficacia del algoritmo predictivo del sistema RAG.</a:t>
            </a:r>
            <a:endParaRPr lang="en-US" sz="1693" dirty="0"/>
          </a:p>
        </p:txBody>
      </p:sp>
      <p:sp>
        <p:nvSpPr>
          <p:cNvPr id="24" name="Title 1">
            <a:extLst>
              <a:ext uri="{FF2B5EF4-FFF2-40B4-BE49-F238E27FC236}">
                <a16:creationId xmlns:a16="http://schemas.microsoft.com/office/drawing/2014/main" id="{AB6F177B-F44B-C92E-AC67-21053347E6CA}"/>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EE5A06D4-75EF-14F2-4969-98D08873E8EE}"/>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4" name="Imagen 3">
            <a:extLst>
              <a:ext uri="{FF2B5EF4-FFF2-40B4-BE49-F238E27FC236}">
                <a16:creationId xmlns:a16="http://schemas.microsoft.com/office/drawing/2014/main" id="{13CF434D-035E-A2B6-BBE8-420583282ADB}"/>
              </a:ext>
            </a:extLst>
          </p:cNvPr>
          <p:cNvPicPr>
            <a:picLocks noChangeAspect="1"/>
          </p:cNvPicPr>
          <p:nvPr/>
        </p:nvPicPr>
        <p:blipFill>
          <a:blip r:embed="rId3"/>
          <a:stretch>
            <a:fillRect/>
          </a:stretch>
        </p:blipFill>
        <p:spPr>
          <a:xfrm>
            <a:off x="2007415" y="2120225"/>
            <a:ext cx="10615569" cy="3989149"/>
          </a:xfrm>
          <a:prstGeom prst="rect">
            <a:avLst/>
          </a:prstGeom>
        </p:spPr>
      </p:pic>
    </p:spTree>
    <p:extLst>
      <p:ext uri="{BB962C8B-B14F-4D97-AF65-F5344CB8AC3E}">
        <p14:creationId xmlns:p14="http://schemas.microsoft.com/office/powerpoint/2010/main" val="2886672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720E212E-B47E-0F9F-9FC3-65CC354F3301}"/>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6" name="Imagen 5">
            <a:extLst>
              <a:ext uri="{FF2B5EF4-FFF2-40B4-BE49-F238E27FC236}">
                <a16:creationId xmlns:a16="http://schemas.microsoft.com/office/drawing/2014/main" id="{ADEA962A-F428-660D-A2A0-8FB2887ACE1A}"/>
              </a:ext>
            </a:extLst>
          </p:cNvPr>
          <p:cNvPicPr>
            <a:picLocks noChangeAspect="1"/>
          </p:cNvPicPr>
          <p:nvPr/>
        </p:nvPicPr>
        <p:blipFill>
          <a:blip r:embed="rId3"/>
          <a:stretch>
            <a:fillRect/>
          </a:stretch>
        </p:blipFill>
        <p:spPr>
          <a:xfrm>
            <a:off x="2823535" y="1466266"/>
            <a:ext cx="8983329" cy="5744377"/>
          </a:xfrm>
          <a:prstGeom prst="rect">
            <a:avLst/>
          </a:prstGeom>
        </p:spPr>
      </p:pic>
    </p:spTree>
    <p:extLst>
      <p:ext uri="{BB962C8B-B14F-4D97-AF65-F5344CB8AC3E}">
        <p14:creationId xmlns:p14="http://schemas.microsoft.com/office/powerpoint/2010/main" val="3575647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4B49926-49AF-F09B-9F57-C3894617B842}"/>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3" name="Imagen 2">
            <a:extLst>
              <a:ext uri="{FF2B5EF4-FFF2-40B4-BE49-F238E27FC236}">
                <a16:creationId xmlns:a16="http://schemas.microsoft.com/office/drawing/2014/main" id="{895947D5-AAF3-582D-2F15-BB5AEBCEAB8F}"/>
              </a:ext>
            </a:extLst>
          </p:cNvPr>
          <p:cNvPicPr>
            <a:picLocks noChangeAspect="1"/>
          </p:cNvPicPr>
          <p:nvPr/>
        </p:nvPicPr>
        <p:blipFill>
          <a:blip r:embed="rId3"/>
          <a:stretch>
            <a:fillRect/>
          </a:stretch>
        </p:blipFill>
        <p:spPr>
          <a:xfrm>
            <a:off x="2222139" y="1616413"/>
            <a:ext cx="10186122" cy="4996774"/>
          </a:xfrm>
          <a:prstGeom prst="rect">
            <a:avLst/>
          </a:prstGeom>
        </p:spPr>
      </p:pic>
    </p:spTree>
    <p:extLst>
      <p:ext uri="{BB962C8B-B14F-4D97-AF65-F5344CB8AC3E}">
        <p14:creationId xmlns:p14="http://schemas.microsoft.com/office/powerpoint/2010/main" val="235985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
            <a:extLst>
              <a:ext uri="{FF2B5EF4-FFF2-40B4-BE49-F238E27FC236}">
                <a16:creationId xmlns:a16="http://schemas.microsoft.com/office/drawing/2014/main" id="{AE46C0FC-9E13-96B1-8EC0-34DCD01BA689}"/>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
        <p:nvSpPr>
          <p:cNvPr id="2" name="CuadroTexto 1">
            <a:extLst>
              <a:ext uri="{FF2B5EF4-FFF2-40B4-BE49-F238E27FC236}">
                <a16:creationId xmlns:a16="http://schemas.microsoft.com/office/drawing/2014/main" id="{854F5305-E6C2-3857-5A87-F11EF325C4EA}"/>
              </a:ext>
            </a:extLst>
          </p:cNvPr>
          <p:cNvSpPr txBox="1"/>
          <p:nvPr/>
        </p:nvSpPr>
        <p:spPr>
          <a:xfrm>
            <a:off x="2405743" y="3702319"/>
            <a:ext cx="5993677" cy="646331"/>
          </a:xfrm>
          <a:prstGeom prst="rect">
            <a:avLst/>
          </a:prstGeom>
          <a:noFill/>
        </p:spPr>
        <p:txBody>
          <a:bodyPr wrap="square" rtlCol="0">
            <a:spAutoFit/>
          </a:bodyPr>
          <a:lstStyle/>
          <a:p>
            <a:r>
              <a:rPr lang="es-ES" sz="1800" kern="0" spc="49" dirty="0">
                <a:solidFill>
                  <a:srgbClr val="000000"/>
                </a:solidFill>
                <a:latin typeface="Libre Baskerville" panose="02000000000000000000" pitchFamily="2" charset="0"/>
                <a:ea typeface="Lato" pitchFamily="34" charset="-122"/>
                <a:cs typeface="Lato" pitchFamily="34" charset="-120"/>
              </a:rPr>
              <a:t>Reduce la carga administrativa de los médicos</a:t>
            </a:r>
            <a:r>
              <a:rPr lang="en-US" sz="1800" kern="0" spc="49" dirty="0">
                <a:solidFill>
                  <a:srgbClr val="000000"/>
                </a:solidFill>
                <a:latin typeface="Libre Baskerville" panose="02000000000000000000" pitchFamily="2" charset="0"/>
                <a:ea typeface="Lato" pitchFamily="34" charset="-122"/>
                <a:cs typeface="Lato" pitchFamily="34" charset="-120"/>
              </a:rPr>
              <a:t> </a:t>
            </a:r>
          </a:p>
          <a:p>
            <a:endParaRPr lang="es-ES" dirty="0"/>
          </a:p>
        </p:txBody>
      </p:sp>
      <p:sp>
        <p:nvSpPr>
          <p:cNvPr id="4" name="CuadroTexto 3">
            <a:extLst>
              <a:ext uri="{FF2B5EF4-FFF2-40B4-BE49-F238E27FC236}">
                <a16:creationId xmlns:a16="http://schemas.microsoft.com/office/drawing/2014/main" id="{47A363C3-75E4-90AB-21CF-6DF5E7408714}"/>
              </a:ext>
            </a:extLst>
          </p:cNvPr>
          <p:cNvSpPr txBox="1"/>
          <p:nvPr/>
        </p:nvSpPr>
        <p:spPr>
          <a:xfrm>
            <a:off x="2405743" y="2266254"/>
            <a:ext cx="7320642" cy="470065"/>
          </a:xfrm>
          <a:prstGeom prst="rect">
            <a:avLst/>
          </a:prstGeom>
          <a:noFill/>
        </p:spPr>
        <p:txBody>
          <a:bodyPr wrap="square">
            <a:spAutoFit/>
          </a:bodyPr>
          <a:lstStyle/>
          <a:p>
            <a:pPr algn="l">
              <a:lnSpc>
                <a:spcPts val="3308"/>
              </a:lnSpc>
              <a:spcBef>
                <a:spcPts val="2352"/>
              </a:spcBef>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Mejora el compromiso y la educación de los pacientes</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6" name="CuadroTexto 5">
            <a:extLst>
              <a:ext uri="{FF2B5EF4-FFF2-40B4-BE49-F238E27FC236}">
                <a16:creationId xmlns:a16="http://schemas.microsoft.com/office/drawing/2014/main" id="{555FA0BA-A635-03E4-1FD9-7D23025AB32A}"/>
              </a:ext>
            </a:extLst>
          </p:cNvPr>
          <p:cNvSpPr txBox="1"/>
          <p:nvPr/>
        </p:nvSpPr>
        <p:spPr>
          <a:xfrm>
            <a:off x="2405743" y="5133485"/>
            <a:ext cx="7320642" cy="470065"/>
          </a:xfrm>
          <a:prstGeom prst="rect">
            <a:avLst/>
          </a:prstGeom>
          <a:noFill/>
        </p:spPr>
        <p:txBody>
          <a:bodyPr wrap="square">
            <a:spAutoFit/>
          </a:bodyPr>
          <a:lstStyle/>
          <a:p>
            <a:pPr algn="l">
              <a:lnSpc>
                <a:spcPts val="3308"/>
              </a:lnSpc>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Mejora la monitorización remota del paciente</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8" name="CuadroTexto 7">
            <a:extLst>
              <a:ext uri="{FF2B5EF4-FFF2-40B4-BE49-F238E27FC236}">
                <a16:creationId xmlns:a16="http://schemas.microsoft.com/office/drawing/2014/main" id="{F1C9B404-C97E-54BF-E58E-593CDDD228BF}"/>
              </a:ext>
            </a:extLst>
          </p:cNvPr>
          <p:cNvSpPr txBox="1"/>
          <p:nvPr/>
        </p:nvSpPr>
        <p:spPr>
          <a:xfrm>
            <a:off x="2405743" y="6570009"/>
            <a:ext cx="8196944" cy="470065"/>
          </a:xfrm>
          <a:prstGeom prst="rect">
            <a:avLst/>
          </a:prstGeom>
          <a:noFill/>
        </p:spPr>
        <p:txBody>
          <a:bodyPr wrap="square">
            <a:spAutoFit/>
          </a:bodyPr>
          <a:lstStyle/>
          <a:p>
            <a:pPr algn="l">
              <a:lnSpc>
                <a:spcPts val="3308"/>
              </a:lnSpc>
              <a:spcBef>
                <a:spcPts val="2352"/>
              </a:spcBef>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Fomenta la vida asistida en el entorno de las personas mayores</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10" name="Flecha: a la derecha 9">
            <a:extLst>
              <a:ext uri="{FF2B5EF4-FFF2-40B4-BE49-F238E27FC236}">
                <a16:creationId xmlns:a16="http://schemas.microsoft.com/office/drawing/2014/main" id="{79143587-A203-5AC9-E4D2-FAEB4CADB009}"/>
              </a:ext>
            </a:extLst>
          </p:cNvPr>
          <p:cNvSpPr/>
          <p:nvPr/>
        </p:nvSpPr>
        <p:spPr>
          <a:xfrm>
            <a:off x="1045029" y="2312930"/>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483E6207-83F5-EE67-15A9-894105E40E8B}"/>
              </a:ext>
            </a:extLst>
          </p:cNvPr>
          <p:cNvSpPr/>
          <p:nvPr/>
        </p:nvSpPr>
        <p:spPr>
          <a:xfrm>
            <a:off x="1045029" y="3593848"/>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3A68B651-D1DF-6AFF-C6F4-2260D8AA24DC}"/>
              </a:ext>
            </a:extLst>
          </p:cNvPr>
          <p:cNvSpPr/>
          <p:nvPr/>
        </p:nvSpPr>
        <p:spPr>
          <a:xfrm>
            <a:off x="1045029" y="5133485"/>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5CFA93CF-B7EC-DD5A-1797-260C925DF8C9}"/>
              </a:ext>
            </a:extLst>
          </p:cNvPr>
          <p:cNvSpPr/>
          <p:nvPr/>
        </p:nvSpPr>
        <p:spPr>
          <a:xfrm>
            <a:off x="1045029" y="6570009"/>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3125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
            <a:extLst>
              <a:ext uri="{FF2B5EF4-FFF2-40B4-BE49-F238E27FC236}">
                <a16:creationId xmlns:a16="http://schemas.microsoft.com/office/drawing/2014/main" id="{45276F2C-8909-883F-C1E9-D970BD413E4A}"/>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FB0209CD-1148-2ABB-CDEA-316374129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679" y="2693191"/>
            <a:ext cx="808510" cy="714497"/>
          </a:xfrm>
          <a:prstGeom prst="rect">
            <a:avLst/>
          </a:prstGeom>
        </p:spPr>
      </p:pic>
      <p:sp>
        <p:nvSpPr>
          <p:cNvPr id="3" name="Object 4">
            <a:extLst>
              <a:ext uri="{FF2B5EF4-FFF2-40B4-BE49-F238E27FC236}">
                <a16:creationId xmlns:a16="http://schemas.microsoft.com/office/drawing/2014/main" id="{FECF60A4-DF39-499B-0F6E-356694417767}"/>
              </a:ext>
            </a:extLst>
          </p:cNvPr>
          <p:cNvSpPr/>
          <p:nvPr/>
        </p:nvSpPr>
        <p:spPr>
          <a:xfrm>
            <a:off x="2067487" y="2978990"/>
            <a:ext cx="4643314" cy="284163"/>
          </a:xfrm>
          <a:prstGeom prst="rect">
            <a:avLst/>
          </a:prstGeom>
          <a:noFill/>
        </p:spPr>
        <p:txBody>
          <a:bodyPr wrap="square" lIns="0" tIns="0" rIns="0" bIns="0" rtlCol="0" anchor="t"/>
          <a:lstStyle/>
          <a:p>
            <a:pPr algn="ctr">
              <a:lnSpc>
                <a:spcPts val="2206"/>
              </a:lnSpc>
              <a:buNone/>
            </a:pPr>
            <a:r>
              <a:rPr lang="en-US" kern="0" spc="32" dirty="0">
                <a:solidFill>
                  <a:srgbClr val="000000"/>
                </a:solidFill>
                <a:latin typeface="Libre Baskerville" panose="02000000000000000000" pitchFamily="2" charset="0"/>
                <a:ea typeface="Lato" pitchFamily="34" charset="-122"/>
                <a:cs typeface="Lato" pitchFamily="34" charset="-120"/>
              </a:rPr>
              <a:t>Calidad de las </a:t>
            </a:r>
            <a:r>
              <a:rPr lang="en-US" kern="0" spc="32" dirty="0" err="1">
                <a:solidFill>
                  <a:srgbClr val="000000"/>
                </a:solidFill>
                <a:latin typeface="Libre Baskerville" panose="02000000000000000000" pitchFamily="2" charset="0"/>
                <a:ea typeface="Lato" pitchFamily="34" charset="-122"/>
                <a:cs typeface="Lato" pitchFamily="34" charset="-120"/>
              </a:rPr>
              <a:t>fuentes</a:t>
            </a:r>
            <a:r>
              <a:rPr lang="en-US" kern="0" spc="32" dirty="0">
                <a:solidFill>
                  <a:srgbClr val="000000"/>
                </a:solidFill>
                <a:latin typeface="Libre Baskerville" panose="02000000000000000000" pitchFamily="2" charset="0"/>
                <a:ea typeface="Lato" pitchFamily="34" charset="-122"/>
                <a:cs typeface="Lato" pitchFamily="34" charset="-120"/>
              </a:rPr>
              <a:t> de </a:t>
            </a:r>
            <a:r>
              <a:rPr lang="en-US" kern="0" spc="32" dirty="0" err="1">
                <a:solidFill>
                  <a:srgbClr val="000000"/>
                </a:solidFill>
                <a:latin typeface="Libre Baskerville" panose="02000000000000000000" pitchFamily="2" charset="0"/>
                <a:ea typeface="Lato" pitchFamily="34" charset="-122"/>
                <a:cs typeface="Lato" pitchFamily="34" charset="-120"/>
              </a:rPr>
              <a:t>información</a:t>
            </a:r>
            <a:endParaRPr lang="en-US"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82134353-A490-C163-854D-541EA8F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330" y="4431563"/>
            <a:ext cx="808509" cy="808509"/>
          </a:xfrm>
          <a:prstGeom prst="rect">
            <a:avLst/>
          </a:prstGeom>
        </p:spPr>
      </p:pic>
      <p:sp>
        <p:nvSpPr>
          <p:cNvPr id="6" name="Object 7">
            <a:extLst>
              <a:ext uri="{FF2B5EF4-FFF2-40B4-BE49-F238E27FC236}">
                <a16:creationId xmlns:a16="http://schemas.microsoft.com/office/drawing/2014/main" id="{A4D09F0E-A096-9D10-B12A-250FBBA59194}"/>
              </a:ext>
            </a:extLst>
          </p:cNvPr>
          <p:cNvSpPr/>
          <p:nvPr/>
        </p:nvSpPr>
        <p:spPr>
          <a:xfrm>
            <a:off x="2118997" y="4695834"/>
            <a:ext cx="4242327" cy="279965"/>
          </a:xfrm>
          <a:prstGeom prst="rect">
            <a:avLst/>
          </a:prstGeom>
          <a:noFill/>
        </p:spPr>
        <p:txBody>
          <a:bodyPr wrap="square" lIns="0" tIns="0" rIns="0" bIns="0" rtlCol="0" anchor="t"/>
          <a:lstStyle/>
          <a:p>
            <a:pPr algn="ctr">
              <a:lnSpc>
                <a:spcPts val="2206"/>
              </a:lnSpc>
              <a:buNone/>
            </a:pPr>
            <a:r>
              <a:rPr lang="en-US" kern="0" spc="32" dirty="0" err="1">
                <a:solidFill>
                  <a:srgbClr val="000000"/>
                </a:solidFill>
                <a:latin typeface="Libre Baskerville" panose="02000000000000000000" pitchFamily="2" charset="0"/>
                <a:ea typeface="Lato" pitchFamily="34" charset="-122"/>
                <a:cs typeface="Lato" pitchFamily="34" charset="-120"/>
              </a:rPr>
              <a:t>Interpretación</a:t>
            </a:r>
            <a:r>
              <a:rPr lang="en-US" kern="0" spc="32" dirty="0">
                <a:solidFill>
                  <a:srgbClr val="000000"/>
                </a:solidFill>
                <a:latin typeface="Libre Baskerville" panose="02000000000000000000" pitchFamily="2" charset="0"/>
                <a:ea typeface="Lato" pitchFamily="34" charset="-122"/>
                <a:cs typeface="Lato" pitchFamily="34" charset="-120"/>
              </a:rPr>
              <a:t> de </a:t>
            </a:r>
            <a:r>
              <a:rPr lang="en-US" kern="0" spc="32" dirty="0" err="1">
                <a:solidFill>
                  <a:srgbClr val="000000"/>
                </a:solidFill>
                <a:latin typeface="Libre Baskerville" panose="02000000000000000000" pitchFamily="2" charset="0"/>
                <a:ea typeface="Lato" pitchFamily="34" charset="-122"/>
                <a:cs typeface="Lato" pitchFamily="34" charset="-120"/>
              </a:rPr>
              <a:t>dudas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ambiguas</a:t>
            </a:r>
            <a:endParaRPr lang="en-US"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B1D7E63D-B545-08BC-01B4-3C6AC734F2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4808" y="2646105"/>
            <a:ext cx="761583" cy="761583"/>
          </a:xfrm>
          <a:prstGeom prst="rect">
            <a:avLst/>
          </a:prstGeom>
        </p:spPr>
      </p:pic>
      <p:sp>
        <p:nvSpPr>
          <p:cNvPr id="9" name="Object 10">
            <a:extLst>
              <a:ext uri="{FF2B5EF4-FFF2-40B4-BE49-F238E27FC236}">
                <a16:creationId xmlns:a16="http://schemas.microsoft.com/office/drawing/2014/main" id="{6D02FE7F-D1EE-7800-EEAF-F82CDC6E9483}"/>
              </a:ext>
            </a:extLst>
          </p:cNvPr>
          <p:cNvSpPr/>
          <p:nvPr/>
        </p:nvSpPr>
        <p:spPr>
          <a:xfrm>
            <a:off x="8058487" y="2910457"/>
            <a:ext cx="5711942" cy="279965"/>
          </a:xfrm>
          <a:prstGeom prst="rect">
            <a:avLst/>
          </a:prstGeom>
          <a:noFill/>
        </p:spPr>
        <p:txBody>
          <a:bodyPr wrap="square" lIns="0" tIns="0" rIns="0" bIns="0" rtlCol="0" anchor="t"/>
          <a:lstStyle/>
          <a:p>
            <a:pPr algn="ctr">
              <a:lnSpc>
                <a:spcPts val="2206"/>
              </a:lnSpc>
              <a:buNone/>
            </a:pPr>
            <a:r>
              <a:rPr lang="en-US" kern="0" spc="32" dirty="0">
                <a:solidFill>
                  <a:srgbClr val="000000"/>
                </a:solidFill>
                <a:latin typeface="Libre Baskerville" panose="02000000000000000000" pitchFamily="2" charset="0"/>
                <a:ea typeface="Lato" pitchFamily="34" charset="-122"/>
                <a:cs typeface="Lato" pitchFamily="34" charset="-120"/>
              </a:rPr>
              <a:t>Falta de </a:t>
            </a:r>
            <a:r>
              <a:rPr lang="en-US" kern="0" spc="32" dirty="0" err="1">
                <a:solidFill>
                  <a:srgbClr val="000000"/>
                </a:solidFill>
                <a:latin typeface="Libre Baskerville" panose="02000000000000000000" pitchFamily="2" charset="0"/>
                <a:ea typeface="Lato" pitchFamily="34" charset="-122"/>
                <a:cs typeface="Lato" pitchFamily="34" charset="-120"/>
              </a:rPr>
              <a:t>integración</a:t>
            </a:r>
            <a:r>
              <a:rPr lang="en-US" kern="0" spc="32" dirty="0">
                <a:solidFill>
                  <a:srgbClr val="000000"/>
                </a:solidFill>
                <a:latin typeface="Libre Baskerville" panose="02000000000000000000" pitchFamily="2" charset="0"/>
                <a:ea typeface="Lato" pitchFamily="34" charset="-122"/>
                <a:cs typeface="Lato" pitchFamily="34" charset="-120"/>
              </a:rPr>
              <a:t> con </a:t>
            </a:r>
            <a:r>
              <a:rPr lang="en-US" kern="0" spc="32" dirty="0" err="1">
                <a:solidFill>
                  <a:srgbClr val="000000"/>
                </a:solidFill>
                <a:latin typeface="Libre Baskerville" panose="02000000000000000000" pitchFamily="2" charset="0"/>
                <a:ea typeface="Lato" pitchFamily="34" charset="-122"/>
                <a:cs typeface="Lato" pitchFamily="34" charset="-120"/>
              </a:rPr>
              <a:t>los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registros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médicos</a:t>
            </a:r>
            <a:endParaRPr lang="en-US"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188FF28-79BF-0B69-E3D0-FEC18994FB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690" y="4345167"/>
            <a:ext cx="1199818" cy="735374"/>
          </a:xfrm>
          <a:prstGeom prst="rect">
            <a:avLst/>
          </a:prstGeom>
        </p:spPr>
      </p:pic>
      <p:sp>
        <p:nvSpPr>
          <p:cNvPr id="17" name="Object 13">
            <a:extLst>
              <a:ext uri="{FF2B5EF4-FFF2-40B4-BE49-F238E27FC236}">
                <a16:creationId xmlns:a16="http://schemas.microsoft.com/office/drawing/2014/main" id="{007ECD18-975A-FA05-B93C-7ACC100B1BFD}"/>
              </a:ext>
            </a:extLst>
          </p:cNvPr>
          <p:cNvSpPr/>
          <p:nvPr/>
        </p:nvSpPr>
        <p:spPr>
          <a:xfrm>
            <a:off x="8450793" y="4572871"/>
            <a:ext cx="4242327" cy="279965"/>
          </a:xfrm>
          <a:prstGeom prst="rect">
            <a:avLst/>
          </a:prstGeom>
          <a:noFill/>
        </p:spPr>
        <p:txBody>
          <a:bodyPr wrap="square" lIns="0" tIns="0" rIns="0" bIns="0" rtlCol="0" anchor="t"/>
          <a:lstStyle/>
          <a:p>
            <a:pPr algn="ctr">
              <a:lnSpc>
                <a:spcPts val="2206"/>
              </a:lnSpc>
              <a:buNone/>
            </a:pPr>
            <a:r>
              <a:rPr lang="en-US" kern="0" spc="32" dirty="0" err="1">
                <a:solidFill>
                  <a:srgbClr val="000000"/>
                </a:solidFill>
                <a:latin typeface="Libre Baskerville" panose="02000000000000000000" pitchFamily="2" charset="0"/>
                <a:ea typeface="Lato" pitchFamily="34" charset="-122"/>
                <a:cs typeface="Lato" pitchFamily="34" charset="-120"/>
              </a:rPr>
              <a:t>Consideraciones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éticas</a:t>
            </a:r>
            <a:r>
              <a:rPr lang="en-US" kern="0" spc="32" dirty="0">
                <a:solidFill>
                  <a:srgbClr val="000000"/>
                </a:solidFill>
                <a:latin typeface="Libre Baskerville" panose="02000000000000000000" pitchFamily="2" charset="0"/>
                <a:ea typeface="Lato" pitchFamily="34" charset="-122"/>
                <a:cs typeface="Lato" pitchFamily="34" charset="-120"/>
              </a:rPr>
              <a:t> y </a:t>
            </a:r>
            <a:r>
              <a:rPr lang="en-US" kern="0" spc="32" dirty="0" err="1">
                <a:solidFill>
                  <a:srgbClr val="000000"/>
                </a:solidFill>
                <a:latin typeface="Libre Baskerville" panose="02000000000000000000" pitchFamily="2" charset="0"/>
                <a:ea typeface="Lato" pitchFamily="34" charset="-122"/>
                <a:cs typeface="Lato" pitchFamily="34" charset="-120"/>
              </a:rPr>
              <a:t>legales</a:t>
            </a:r>
            <a:endParaRPr lang="en-US" dirty="0">
              <a:latin typeface="Libre Baskerville" panose="02000000000000000000" pitchFamily="2" charset="0"/>
            </a:endParaRPr>
          </a:p>
        </p:txBody>
      </p:sp>
    </p:spTree>
    <p:extLst>
      <p:ext uri="{BB962C8B-B14F-4D97-AF65-F5344CB8AC3E}">
        <p14:creationId xmlns:p14="http://schemas.microsoft.com/office/powerpoint/2010/main" val="422487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1D0FF357-EDA2-F271-7ECB-AA80255F8006}"/>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B41B4047-DCF9-C291-3E58-C26269517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91" y="3494314"/>
            <a:ext cx="2494926" cy="1295076"/>
          </a:xfrm>
          <a:prstGeom prst="rect">
            <a:avLst/>
          </a:prstGeom>
        </p:spPr>
      </p:pic>
      <p:sp>
        <p:nvSpPr>
          <p:cNvPr id="3" name="Object 4">
            <a:extLst>
              <a:ext uri="{FF2B5EF4-FFF2-40B4-BE49-F238E27FC236}">
                <a16:creationId xmlns:a16="http://schemas.microsoft.com/office/drawing/2014/main" id="{CF3DC226-C5B0-CFDA-2613-6F603A76EB7B}"/>
              </a:ext>
            </a:extLst>
          </p:cNvPr>
          <p:cNvSpPr/>
          <p:nvPr/>
        </p:nvSpPr>
        <p:spPr>
          <a:xfrm>
            <a:off x="685667" y="3910723"/>
            <a:ext cx="1906428" cy="447880"/>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Integrar más fuentes de datos</a:t>
            </a:r>
            <a:endParaRPr lang="en-US" sz="1600"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531464CF-D641-AF35-5DD1-E8AAA54B2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7230" y="3494314"/>
            <a:ext cx="2494926" cy="1295076"/>
          </a:xfrm>
          <a:prstGeom prst="rect">
            <a:avLst/>
          </a:prstGeom>
        </p:spPr>
      </p:pic>
      <p:sp>
        <p:nvSpPr>
          <p:cNvPr id="6" name="Object 7">
            <a:extLst>
              <a:ext uri="{FF2B5EF4-FFF2-40B4-BE49-F238E27FC236}">
                <a16:creationId xmlns:a16="http://schemas.microsoft.com/office/drawing/2014/main" id="{D741A502-26FB-9D27-3CA0-22823EE3A707}"/>
              </a:ext>
            </a:extLst>
          </p:cNvPr>
          <p:cNvSpPr/>
          <p:nvPr/>
        </p:nvSpPr>
        <p:spPr>
          <a:xfrm>
            <a:off x="3848505" y="3793791"/>
            <a:ext cx="1757791" cy="671821"/>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Personalización y adaptación al usuario</a:t>
            </a:r>
            <a:endParaRPr lang="en-US" sz="1600"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71A2FF91-6528-7F40-A46E-2817030E4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0169" y="3494314"/>
            <a:ext cx="2494926" cy="1295076"/>
          </a:xfrm>
          <a:prstGeom prst="rect">
            <a:avLst/>
          </a:prstGeom>
        </p:spPr>
      </p:pic>
      <p:sp>
        <p:nvSpPr>
          <p:cNvPr id="9" name="Object 10">
            <a:extLst>
              <a:ext uri="{FF2B5EF4-FFF2-40B4-BE49-F238E27FC236}">
                <a16:creationId xmlns:a16="http://schemas.microsoft.com/office/drawing/2014/main" id="{E4A96E17-19DE-698B-63C8-C6B9B010978A}"/>
              </a:ext>
            </a:extLst>
          </p:cNvPr>
          <p:cNvSpPr/>
          <p:nvPr/>
        </p:nvSpPr>
        <p:spPr>
          <a:xfrm>
            <a:off x="6711625" y="3722550"/>
            <a:ext cx="1592182" cy="671821"/>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Integración con la historia clínica electrónica</a:t>
            </a:r>
            <a:endParaRPr lang="en-US" sz="1600"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B2B0FEBD-4E53-5A69-F44F-EE9945FC4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0062" y="3494314"/>
            <a:ext cx="2494926" cy="1295076"/>
          </a:xfrm>
          <a:prstGeom prst="rect">
            <a:avLst/>
          </a:prstGeom>
        </p:spPr>
      </p:pic>
      <p:sp>
        <p:nvSpPr>
          <p:cNvPr id="14" name="Object 13">
            <a:extLst>
              <a:ext uri="{FF2B5EF4-FFF2-40B4-BE49-F238E27FC236}">
                <a16:creationId xmlns:a16="http://schemas.microsoft.com/office/drawing/2014/main" id="{BDBEE148-802C-A4E0-8F55-D6F09F129750}"/>
              </a:ext>
            </a:extLst>
          </p:cNvPr>
          <p:cNvSpPr/>
          <p:nvPr/>
        </p:nvSpPr>
        <p:spPr>
          <a:xfrm>
            <a:off x="9571368" y="3818224"/>
            <a:ext cx="1592182" cy="447880"/>
          </a:xfrm>
          <a:prstGeom prst="rect">
            <a:avLst/>
          </a:prstGeom>
          <a:noFill/>
        </p:spPr>
        <p:txBody>
          <a:bodyPr wrap="square" lIns="0" tIns="0" rIns="0" bIns="0" rtlCol="0" anchor="t"/>
          <a:lstStyle/>
          <a:p>
            <a:pPr algn="ctr">
              <a:lnSpc>
                <a:spcPts val="1764"/>
              </a:lnSpc>
              <a:buNone/>
            </a:pPr>
            <a:r>
              <a:rPr lang="en-US" sz="1600" kern="0" spc="26" dirty="0">
                <a:solidFill>
                  <a:srgbClr val="000000"/>
                </a:solidFill>
                <a:latin typeface="Libre Baskerville" panose="02000000000000000000" pitchFamily="2" charset="0"/>
                <a:ea typeface="Lato" pitchFamily="34" charset="-122"/>
                <a:cs typeface="Lato" pitchFamily="34" charset="-120"/>
              </a:rPr>
              <a:t>Evaluación clínica y validación</a:t>
            </a:r>
            <a:endParaRPr lang="en-US" sz="1600" dirty="0">
              <a:latin typeface="Libre Baskerville" panose="02000000000000000000" pitchFamily="2" charset="0"/>
            </a:endParaRPr>
          </a:p>
        </p:txBody>
      </p:sp>
      <p:pic>
        <p:nvPicPr>
          <p:cNvPr id="17" name="Object 15" descr="preencoded.png">
            <a:extLst>
              <a:ext uri="{FF2B5EF4-FFF2-40B4-BE49-F238E27FC236}">
                <a16:creationId xmlns:a16="http://schemas.microsoft.com/office/drawing/2014/main" id="{05E37CBC-AD2D-7730-8CC8-2E998A390A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91163" y="3494314"/>
            <a:ext cx="2494926" cy="1295076"/>
          </a:xfrm>
          <a:prstGeom prst="rect">
            <a:avLst/>
          </a:prstGeom>
        </p:spPr>
      </p:pic>
      <p:sp>
        <p:nvSpPr>
          <p:cNvPr id="18" name="Object 16">
            <a:extLst>
              <a:ext uri="{FF2B5EF4-FFF2-40B4-BE49-F238E27FC236}">
                <a16:creationId xmlns:a16="http://schemas.microsoft.com/office/drawing/2014/main" id="{2861E72D-753F-A124-D4B0-05CCE87B3DDA}"/>
              </a:ext>
            </a:extLst>
          </p:cNvPr>
          <p:cNvSpPr/>
          <p:nvPr/>
        </p:nvSpPr>
        <p:spPr>
          <a:xfrm>
            <a:off x="12242526" y="3610579"/>
            <a:ext cx="1592182" cy="895761"/>
          </a:xfrm>
          <a:prstGeom prst="rect">
            <a:avLst/>
          </a:prstGeom>
          <a:noFill/>
        </p:spPr>
        <p:txBody>
          <a:bodyPr wrap="square" lIns="0" tIns="0" rIns="0" bIns="0" rtlCol="0" anchor="t"/>
          <a:lstStyle/>
          <a:p>
            <a:pPr algn="ctr">
              <a:lnSpc>
                <a:spcPts val="1764"/>
              </a:lnSpc>
              <a:buNone/>
            </a:pPr>
            <a:r>
              <a:rPr lang="es-ES" sz="1500" kern="0" spc="26" dirty="0">
                <a:latin typeface="Libre Baskerville" panose="02000000000000000000" pitchFamily="2" charset="0"/>
                <a:ea typeface="Lato" pitchFamily="34" charset="-122"/>
                <a:cs typeface="Lato" pitchFamily="34" charset="-120"/>
              </a:rPr>
              <a:t>Mejora continua basada en los comentarios de los usuarios</a:t>
            </a:r>
            <a:endParaRPr lang="en-US" sz="1500" dirty="0">
              <a:latin typeface="Libre Baskerville" panose="02000000000000000000" pitchFamily="2" charset="0"/>
            </a:endParaRPr>
          </a:p>
        </p:txBody>
      </p:sp>
    </p:spTree>
    <p:extLst>
      <p:ext uri="{BB962C8B-B14F-4D97-AF65-F5344CB8AC3E}">
        <p14:creationId xmlns:p14="http://schemas.microsoft.com/office/powerpoint/2010/main" val="3081442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a:extLst>
              <a:ext uri="{FF2B5EF4-FFF2-40B4-BE49-F238E27FC236}">
                <a16:creationId xmlns:a16="http://schemas.microsoft.com/office/drawing/2014/main" id="{7628655D-D8A9-B1A0-3841-FEC34E6D0305}"/>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Shape 2">
            <a:extLst>
              <a:ext uri="{FF2B5EF4-FFF2-40B4-BE49-F238E27FC236}">
                <a16:creationId xmlns:a16="http://schemas.microsoft.com/office/drawing/2014/main" id="{BDC511BC-5B06-95A5-B239-1FA8A52D2863}"/>
              </a:ext>
            </a:extLst>
          </p:cNvPr>
          <p:cNvSpPr/>
          <p:nvPr/>
        </p:nvSpPr>
        <p:spPr>
          <a:xfrm>
            <a:off x="79039" y="194528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254657" y="1935436"/>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1</a:t>
            </a:r>
            <a:endParaRPr lang="en-US" sz="1400" dirty="0"/>
          </a:p>
        </p:txBody>
      </p:sp>
      <p:sp>
        <p:nvSpPr>
          <p:cNvPr id="21" name="Text 4">
            <a:extLst>
              <a:ext uri="{FF2B5EF4-FFF2-40B4-BE49-F238E27FC236}">
                <a16:creationId xmlns:a16="http://schemas.microsoft.com/office/drawing/2014/main" id="{D168C076-422C-041C-189A-DD640FC3C0A6}"/>
              </a:ext>
            </a:extLst>
          </p:cNvPr>
          <p:cNvSpPr/>
          <p:nvPr/>
        </p:nvSpPr>
        <p:spPr>
          <a:xfrm>
            <a:off x="801153" y="1934608"/>
            <a:ext cx="7175618" cy="694373"/>
          </a:xfrm>
          <a:prstGeom prst="rect">
            <a:avLst/>
          </a:prstGeom>
          <a:noFill/>
          <a:ln/>
        </p:spPr>
        <p:txBody>
          <a:bodyPr wrap="square" rtlCol="0" anchor="t"/>
          <a:lstStyle/>
          <a:p>
            <a:pPr marL="0" indent="0">
              <a:lnSpc>
                <a:spcPts val="2734"/>
              </a:lnSpc>
              <a:buNone/>
            </a:pPr>
            <a:r>
              <a:rPr lang="en-US" sz="1400" dirty="0">
                <a:latin typeface="Libre Baskerville" pitchFamily="34" charset="0"/>
                <a:ea typeface="Libre Baskerville" pitchFamily="34" charset="-122"/>
                <a:cs typeface="Libre Baskerville" pitchFamily="34" charset="-120"/>
              </a:rPr>
              <a:t>Desarrollo de un chatbot medico </a:t>
            </a:r>
            <a:r>
              <a:rPr lang="en-US" sz="1400" dirty="0" err="1">
                <a:latin typeface="Libre Baskerville" pitchFamily="34" charset="0"/>
                <a:ea typeface="Libre Baskerville" pitchFamily="34" charset="-122"/>
                <a:cs typeface="Libre Baskerville" pitchFamily="34" charset="-120"/>
              </a:rPr>
              <a:t>especializado</a:t>
            </a:r>
            <a:endParaRPr lang="en-US" sz="1400" dirty="0"/>
          </a:p>
        </p:txBody>
      </p:sp>
      <p:sp>
        <p:nvSpPr>
          <p:cNvPr id="22" name="Shape 10">
            <a:extLst>
              <a:ext uri="{FF2B5EF4-FFF2-40B4-BE49-F238E27FC236}">
                <a16:creationId xmlns:a16="http://schemas.microsoft.com/office/drawing/2014/main" id="{5CC7D6BA-C9A7-D512-09D5-49AF512B1B2E}"/>
              </a:ext>
            </a:extLst>
          </p:cNvPr>
          <p:cNvSpPr/>
          <p:nvPr/>
        </p:nvSpPr>
        <p:spPr>
          <a:xfrm>
            <a:off x="79039" y="275599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226320" y="2732980"/>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2</a:t>
            </a:r>
            <a:endParaRPr lang="en-US" sz="1400" dirty="0"/>
          </a:p>
        </p:txBody>
      </p:sp>
      <p:sp>
        <p:nvSpPr>
          <p:cNvPr id="24" name="Text 12">
            <a:extLst>
              <a:ext uri="{FF2B5EF4-FFF2-40B4-BE49-F238E27FC236}">
                <a16:creationId xmlns:a16="http://schemas.microsoft.com/office/drawing/2014/main" id="{886DDD29-0072-27C5-1B38-E937E0629FE3}"/>
              </a:ext>
            </a:extLst>
          </p:cNvPr>
          <p:cNvSpPr/>
          <p:nvPr/>
        </p:nvSpPr>
        <p:spPr>
          <a:xfrm>
            <a:off x="773456" y="3559546"/>
            <a:ext cx="8496417" cy="270868"/>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Integración</a:t>
            </a:r>
            <a:r>
              <a:rPr lang="en-US" sz="1400" dirty="0">
                <a:latin typeface="Libre Baskerville" pitchFamily="34" charset="0"/>
                <a:ea typeface="Libre Baskerville" pitchFamily="34" charset="-122"/>
                <a:cs typeface="Libre Baskerville" pitchFamily="34" charset="-120"/>
              </a:rPr>
              <a:t> de multiples </a:t>
            </a:r>
            <a:r>
              <a:rPr lang="en-US" sz="1400" dirty="0" err="1">
                <a:latin typeface="Libre Baskerville" pitchFamily="34" charset="0"/>
                <a:ea typeface="Libre Baskerville" pitchFamily="34" charset="-122"/>
                <a:cs typeface="Libre Baskerville" pitchFamily="34" charset="-120"/>
              </a:rPr>
              <a:t>fuentes</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información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médica</a:t>
            </a:r>
            <a:endParaRPr lang="en-US" sz="1400" dirty="0"/>
          </a:p>
        </p:txBody>
      </p:sp>
      <p:sp>
        <p:nvSpPr>
          <p:cNvPr id="25" name="Shape 2">
            <a:extLst>
              <a:ext uri="{FF2B5EF4-FFF2-40B4-BE49-F238E27FC236}">
                <a16:creationId xmlns:a16="http://schemas.microsoft.com/office/drawing/2014/main" id="{C823FD76-3817-DAF9-6EC1-4AB224A6DCC2}"/>
              </a:ext>
            </a:extLst>
          </p:cNvPr>
          <p:cNvSpPr/>
          <p:nvPr/>
        </p:nvSpPr>
        <p:spPr>
          <a:xfrm>
            <a:off x="79039" y="349037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254657" y="3479075"/>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3</a:t>
            </a:r>
            <a:endParaRPr lang="en-US" sz="1400" dirty="0"/>
          </a:p>
        </p:txBody>
      </p:sp>
      <p:sp>
        <p:nvSpPr>
          <p:cNvPr id="27" name="Text 4">
            <a:extLst>
              <a:ext uri="{FF2B5EF4-FFF2-40B4-BE49-F238E27FC236}">
                <a16:creationId xmlns:a16="http://schemas.microsoft.com/office/drawing/2014/main" id="{FD63E1CB-2EEF-0469-CE29-7719E8630DAF}"/>
              </a:ext>
            </a:extLst>
          </p:cNvPr>
          <p:cNvSpPr/>
          <p:nvPr/>
        </p:nvSpPr>
        <p:spPr>
          <a:xfrm>
            <a:off x="756075" y="2660001"/>
            <a:ext cx="7338177"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Aplicación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el</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manejo</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automático</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hallazgos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secundarios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estudios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genómicos</a:t>
            </a:r>
            <a:endParaRPr lang="en-US" sz="1400" dirty="0"/>
          </a:p>
        </p:txBody>
      </p:sp>
      <p:sp>
        <p:nvSpPr>
          <p:cNvPr id="28" name="Shape 10">
            <a:extLst>
              <a:ext uri="{FF2B5EF4-FFF2-40B4-BE49-F238E27FC236}">
                <a16:creationId xmlns:a16="http://schemas.microsoft.com/office/drawing/2014/main" id="{53818185-1C8F-F428-7009-F6D5219EDE7D}"/>
              </a:ext>
            </a:extLst>
          </p:cNvPr>
          <p:cNvSpPr/>
          <p:nvPr/>
        </p:nvSpPr>
        <p:spPr>
          <a:xfrm>
            <a:off x="79039" y="430107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226320" y="4255659"/>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801153" y="4377394"/>
            <a:ext cx="349543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Evaluación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exhaustiva</a:t>
            </a:r>
            <a:endParaRPr lang="en-US" sz="1400" dirty="0"/>
          </a:p>
        </p:txBody>
      </p:sp>
      <p:sp>
        <p:nvSpPr>
          <p:cNvPr id="31" name="Shape 10">
            <a:extLst>
              <a:ext uri="{FF2B5EF4-FFF2-40B4-BE49-F238E27FC236}">
                <a16:creationId xmlns:a16="http://schemas.microsoft.com/office/drawing/2014/main" id="{D4AAB554-7568-3AE4-912E-124744B734D8}"/>
              </a:ext>
            </a:extLst>
          </p:cNvPr>
          <p:cNvSpPr/>
          <p:nvPr/>
        </p:nvSpPr>
        <p:spPr>
          <a:xfrm>
            <a:off x="79039" y="503545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214749" y="5024689"/>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5</a:t>
            </a:r>
            <a:endParaRPr lang="en-US" sz="1400" dirty="0"/>
          </a:p>
        </p:txBody>
      </p:sp>
      <p:sp>
        <p:nvSpPr>
          <p:cNvPr id="33" name="Text 12">
            <a:extLst>
              <a:ext uri="{FF2B5EF4-FFF2-40B4-BE49-F238E27FC236}">
                <a16:creationId xmlns:a16="http://schemas.microsoft.com/office/drawing/2014/main" id="{1391DA39-018D-0F76-77BC-AA03182202BA}"/>
              </a:ext>
            </a:extLst>
          </p:cNvPr>
          <p:cNvSpPr/>
          <p:nvPr/>
        </p:nvSpPr>
        <p:spPr>
          <a:xfrm>
            <a:off x="801153" y="5111777"/>
            <a:ext cx="624089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Identificación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limitaciones</a:t>
            </a:r>
            <a:r>
              <a:rPr lang="en-US" sz="1400" dirty="0">
                <a:latin typeface="Libre Baskerville" pitchFamily="34" charset="0"/>
                <a:ea typeface="Libre Baskerville" pitchFamily="34" charset="-122"/>
                <a:cs typeface="Libre Baskerville" pitchFamily="34" charset="-120"/>
              </a:rPr>
              <a:t> y </a:t>
            </a:r>
            <a:r>
              <a:rPr lang="en-US" sz="1400" dirty="0" err="1">
                <a:latin typeface="Libre Baskerville" pitchFamily="34" charset="0"/>
                <a:ea typeface="Libre Baskerville" pitchFamily="34" charset="-122"/>
                <a:cs typeface="Libre Baskerville" pitchFamily="34" charset="-120"/>
              </a:rPr>
              <a:t>desafíos</a:t>
            </a:r>
            <a:endParaRPr lang="en-US" sz="1400" dirty="0"/>
          </a:p>
        </p:txBody>
      </p:sp>
      <p:sp>
        <p:nvSpPr>
          <p:cNvPr id="34" name="Shape 2">
            <a:extLst>
              <a:ext uri="{FF2B5EF4-FFF2-40B4-BE49-F238E27FC236}">
                <a16:creationId xmlns:a16="http://schemas.microsoft.com/office/drawing/2014/main" id="{FC847F10-6F97-E4E9-E72B-FFA6A6593346}"/>
              </a:ext>
            </a:extLst>
          </p:cNvPr>
          <p:cNvSpPr/>
          <p:nvPr/>
        </p:nvSpPr>
        <p:spPr>
          <a:xfrm>
            <a:off x="8011886" y="193460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5" name="Text 3">
            <a:extLst>
              <a:ext uri="{FF2B5EF4-FFF2-40B4-BE49-F238E27FC236}">
                <a16:creationId xmlns:a16="http://schemas.microsoft.com/office/drawing/2014/main" id="{D4FD11CE-7F0A-B0C0-6357-44F3D8B3AC61}"/>
              </a:ext>
            </a:extLst>
          </p:cNvPr>
          <p:cNvSpPr/>
          <p:nvPr/>
        </p:nvSpPr>
        <p:spPr>
          <a:xfrm>
            <a:off x="8197505" y="1923089"/>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6</a:t>
            </a:r>
            <a:endParaRPr lang="en-US" sz="1400" dirty="0"/>
          </a:p>
        </p:txBody>
      </p:sp>
      <p:sp>
        <p:nvSpPr>
          <p:cNvPr id="36" name="Text 4">
            <a:extLst>
              <a:ext uri="{FF2B5EF4-FFF2-40B4-BE49-F238E27FC236}">
                <a16:creationId xmlns:a16="http://schemas.microsoft.com/office/drawing/2014/main" id="{2AB74AC3-170F-15B1-20E2-42B6EE481A42}"/>
              </a:ext>
            </a:extLst>
          </p:cNvPr>
          <p:cNvSpPr/>
          <p:nvPr/>
        </p:nvSpPr>
        <p:spPr>
          <a:xfrm>
            <a:off x="8733999" y="2010927"/>
            <a:ext cx="7175618"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Expansión</a:t>
            </a:r>
            <a:r>
              <a:rPr lang="en-US" sz="1400" dirty="0">
                <a:latin typeface="Libre Baskerville" pitchFamily="34" charset="0"/>
                <a:ea typeface="Libre Baskerville" pitchFamily="34" charset="-122"/>
                <a:cs typeface="Libre Baskerville" pitchFamily="34" charset="-120"/>
              </a:rPr>
              <a:t> de la base de </a:t>
            </a:r>
            <a:r>
              <a:rPr lang="en-US" sz="1400" dirty="0" err="1">
                <a:latin typeface="Libre Baskerville" pitchFamily="34" charset="0"/>
                <a:ea typeface="Libre Baskerville" pitchFamily="34" charset="-122"/>
                <a:cs typeface="Libre Baskerville" pitchFamily="34" charset="-120"/>
              </a:rPr>
              <a:t>conocimientos</a:t>
            </a:r>
            <a:endParaRPr lang="en-US" sz="1400" dirty="0"/>
          </a:p>
        </p:txBody>
      </p:sp>
      <p:sp>
        <p:nvSpPr>
          <p:cNvPr id="37" name="Shape 10">
            <a:extLst>
              <a:ext uri="{FF2B5EF4-FFF2-40B4-BE49-F238E27FC236}">
                <a16:creationId xmlns:a16="http://schemas.microsoft.com/office/drawing/2014/main" id="{7D622972-A050-9947-C648-8C6A3DF3A88B}"/>
              </a:ext>
            </a:extLst>
          </p:cNvPr>
          <p:cNvSpPr/>
          <p:nvPr/>
        </p:nvSpPr>
        <p:spPr>
          <a:xfrm>
            <a:off x="8011886" y="274531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8" name="Text 11">
            <a:extLst>
              <a:ext uri="{FF2B5EF4-FFF2-40B4-BE49-F238E27FC236}">
                <a16:creationId xmlns:a16="http://schemas.microsoft.com/office/drawing/2014/main" id="{BD4879AD-B1FA-0E19-13ED-9FE35B67B2B9}"/>
              </a:ext>
            </a:extLst>
          </p:cNvPr>
          <p:cNvSpPr/>
          <p:nvPr/>
        </p:nvSpPr>
        <p:spPr>
          <a:xfrm>
            <a:off x="8176618" y="2715980"/>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7</a:t>
            </a:r>
            <a:endParaRPr lang="en-US" sz="1400" dirty="0"/>
          </a:p>
        </p:txBody>
      </p:sp>
      <p:sp>
        <p:nvSpPr>
          <p:cNvPr id="39" name="Text 12">
            <a:extLst>
              <a:ext uri="{FF2B5EF4-FFF2-40B4-BE49-F238E27FC236}">
                <a16:creationId xmlns:a16="http://schemas.microsoft.com/office/drawing/2014/main" id="{E775326E-649C-E730-E128-260CF82E507B}"/>
              </a:ext>
            </a:extLst>
          </p:cNvPr>
          <p:cNvSpPr/>
          <p:nvPr/>
        </p:nvSpPr>
        <p:spPr>
          <a:xfrm>
            <a:off x="8734000" y="2821629"/>
            <a:ext cx="8496417" cy="270868"/>
          </a:xfrm>
          <a:prstGeom prst="rect">
            <a:avLst/>
          </a:prstGeom>
          <a:noFill/>
          <a:ln/>
        </p:spPr>
        <p:txBody>
          <a:bodyPr wrap="none" rtlCol="0" anchor="t"/>
          <a:lstStyle/>
          <a:p>
            <a:pPr marL="0" indent="0">
              <a:lnSpc>
                <a:spcPts val="2734"/>
              </a:lnSpc>
              <a:buNone/>
            </a:pPr>
            <a:r>
              <a:rPr lang="en-US" sz="1400" dirty="0" err="1">
                <a:latin typeface="Libre Baskerville" pitchFamily="34" charset="0"/>
              </a:rPr>
              <a:t>Integración</a:t>
            </a:r>
            <a:r>
              <a:rPr lang="en-US" sz="1400" dirty="0">
                <a:latin typeface="Libre Baskerville" pitchFamily="34" charset="0"/>
              </a:rPr>
              <a:t> de </a:t>
            </a:r>
            <a:r>
              <a:rPr lang="en-US" sz="1400" dirty="0" err="1">
                <a:latin typeface="Libre Baskerville" pitchFamily="34" charset="0"/>
              </a:rPr>
              <a:t>técnicas</a:t>
            </a:r>
            <a:r>
              <a:rPr lang="en-US" sz="1400" dirty="0">
                <a:latin typeface="Libre Baskerville" pitchFamily="34" charset="0"/>
              </a:rPr>
              <a:t> de </a:t>
            </a:r>
            <a:r>
              <a:rPr lang="en-US" sz="1400" dirty="0" err="1">
                <a:latin typeface="Libre Baskerville" pitchFamily="34" charset="0"/>
              </a:rPr>
              <a:t>aprendizaje</a:t>
            </a:r>
            <a:r>
              <a:rPr lang="en-US" sz="1400" dirty="0">
                <a:latin typeface="Libre Baskerville" pitchFamily="34" charset="0"/>
              </a:rPr>
              <a:t> </a:t>
            </a:r>
            <a:r>
              <a:rPr lang="en-US" sz="1400" dirty="0" err="1">
                <a:latin typeface="Libre Baskerville" pitchFamily="34" charset="0"/>
              </a:rPr>
              <a:t>por</a:t>
            </a:r>
            <a:r>
              <a:rPr lang="en-US" sz="1400" dirty="0">
                <a:latin typeface="Libre Baskerville" pitchFamily="34" charset="0"/>
              </a:rPr>
              <a:t> </a:t>
            </a:r>
            <a:r>
              <a:rPr lang="en-US" sz="1400" dirty="0" err="1">
                <a:latin typeface="Libre Baskerville" pitchFamily="34" charset="0"/>
              </a:rPr>
              <a:t>refuerzo</a:t>
            </a:r>
            <a:endParaRPr lang="en-US" sz="1400" dirty="0"/>
          </a:p>
        </p:txBody>
      </p:sp>
      <p:sp>
        <p:nvSpPr>
          <p:cNvPr id="40" name="Shape 2">
            <a:extLst>
              <a:ext uri="{FF2B5EF4-FFF2-40B4-BE49-F238E27FC236}">
                <a16:creationId xmlns:a16="http://schemas.microsoft.com/office/drawing/2014/main" id="{A8AFA82D-2B7A-BAB6-5FFB-1642C404452C}"/>
              </a:ext>
            </a:extLst>
          </p:cNvPr>
          <p:cNvSpPr/>
          <p:nvPr/>
        </p:nvSpPr>
        <p:spPr>
          <a:xfrm>
            <a:off x="8011886" y="347969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1" name="Text 3">
            <a:extLst>
              <a:ext uri="{FF2B5EF4-FFF2-40B4-BE49-F238E27FC236}">
                <a16:creationId xmlns:a16="http://schemas.microsoft.com/office/drawing/2014/main" id="{ECB79A8A-2566-E208-7A39-D15612A06B72}"/>
              </a:ext>
            </a:extLst>
          </p:cNvPr>
          <p:cNvSpPr/>
          <p:nvPr/>
        </p:nvSpPr>
        <p:spPr>
          <a:xfrm>
            <a:off x="8198390" y="3466935"/>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8</a:t>
            </a:r>
            <a:endParaRPr lang="en-US" sz="1400" dirty="0"/>
          </a:p>
        </p:txBody>
      </p:sp>
      <p:sp>
        <p:nvSpPr>
          <p:cNvPr id="42" name="Text 4">
            <a:extLst>
              <a:ext uri="{FF2B5EF4-FFF2-40B4-BE49-F238E27FC236}">
                <a16:creationId xmlns:a16="http://schemas.microsoft.com/office/drawing/2014/main" id="{76095294-6588-387C-78B7-C8B450009B0E}"/>
              </a:ext>
            </a:extLst>
          </p:cNvPr>
          <p:cNvSpPr/>
          <p:nvPr/>
        </p:nvSpPr>
        <p:spPr>
          <a:xfrm>
            <a:off x="8733999" y="3556012"/>
            <a:ext cx="7338177"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Exploración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enfoques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multimodales</a:t>
            </a:r>
            <a:endParaRPr lang="en-US" sz="1400" dirty="0"/>
          </a:p>
        </p:txBody>
      </p:sp>
      <p:sp>
        <p:nvSpPr>
          <p:cNvPr id="43" name="Shape 10">
            <a:extLst>
              <a:ext uri="{FF2B5EF4-FFF2-40B4-BE49-F238E27FC236}">
                <a16:creationId xmlns:a16="http://schemas.microsoft.com/office/drawing/2014/main" id="{76D7F941-85FF-C78A-8153-17DB452E3CF9}"/>
              </a:ext>
            </a:extLst>
          </p:cNvPr>
          <p:cNvSpPr/>
          <p:nvPr/>
        </p:nvSpPr>
        <p:spPr>
          <a:xfrm>
            <a:off x="8011886" y="416748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4" name="Text 11">
            <a:extLst>
              <a:ext uri="{FF2B5EF4-FFF2-40B4-BE49-F238E27FC236}">
                <a16:creationId xmlns:a16="http://schemas.microsoft.com/office/drawing/2014/main" id="{CD64F947-D1A3-90B0-EA6B-0CFC0A9D82EA}"/>
              </a:ext>
            </a:extLst>
          </p:cNvPr>
          <p:cNvSpPr/>
          <p:nvPr/>
        </p:nvSpPr>
        <p:spPr>
          <a:xfrm>
            <a:off x="8171017" y="4131755"/>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9</a:t>
            </a:r>
            <a:endParaRPr lang="en-US" sz="1400" dirty="0"/>
          </a:p>
        </p:txBody>
      </p:sp>
      <p:sp>
        <p:nvSpPr>
          <p:cNvPr id="45" name="Text 12">
            <a:extLst>
              <a:ext uri="{FF2B5EF4-FFF2-40B4-BE49-F238E27FC236}">
                <a16:creationId xmlns:a16="http://schemas.microsoft.com/office/drawing/2014/main" id="{D623C778-325F-44E0-1D79-C7DA74D14219}"/>
              </a:ext>
            </a:extLst>
          </p:cNvPr>
          <p:cNvSpPr/>
          <p:nvPr/>
        </p:nvSpPr>
        <p:spPr>
          <a:xfrm>
            <a:off x="8734000" y="4243802"/>
            <a:ext cx="349543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Realización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estudios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clínicos</a:t>
            </a:r>
            <a:r>
              <a:rPr lang="en-US" sz="1400" dirty="0">
                <a:latin typeface="Libre Baskerville" pitchFamily="34" charset="0"/>
                <a:ea typeface="Libre Baskerville" pitchFamily="34" charset="-122"/>
                <a:cs typeface="Libre Baskerville" pitchFamily="34" charset="-120"/>
              </a:rPr>
              <a:t> a gran </a:t>
            </a:r>
            <a:r>
              <a:rPr lang="en-US" sz="1400" dirty="0" err="1">
                <a:latin typeface="Libre Baskerville" pitchFamily="34" charset="0"/>
                <a:ea typeface="Libre Baskerville" pitchFamily="34" charset="-122"/>
                <a:cs typeface="Libre Baskerville" pitchFamily="34" charset="-120"/>
              </a:rPr>
              <a:t>escala</a:t>
            </a:r>
            <a:endParaRPr lang="en-US" sz="1400" dirty="0"/>
          </a:p>
        </p:txBody>
      </p:sp>
      <p:sp>
        <p:nvSpPr>
          <p:cNvPr id="46" name="Shape 10">
            <a:extLst>
              <a:ext uri="{FF2B5EF4-FFF2-40B4-BE49-F238E27FC236}">
                <a16:creationId xmlns:a16="http://schemas.microsoft.com/office/drawing/2014/main" id="{CC194E42-AABB-E1A9-D771-19DA9FEF4C3E}"/>
              </a:ext>
            </a:extLst>
          </p:cNvPr>
          <p:cNvSpPr/>
          <p:nvPr/>
        </p:nvSpPr>
        <p:spPr>
          <a:xfrm>
            <a:off x="8011886" y="4901866"/>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7" name="Text 11">
            <a:extLst>
              <a:ext uri="{FF2B5EF4-FFF2-40B4-BE49-F238E27FC236}">
                <a16:creationId xmlns:a16="http://schemas.microsoft.com/office/drawing/2014/main" id="{1E0391D8-B325-0ADF-E00B-741311797428}"/>
              </a:ext>
            </a:extLst>
          </p:cNvPr>
          <p:cNvSpPr/>
          <p:nvPr/>
        </p:nvSpPr>
        <p:spPr>
          <a:xfrm>
            <a:off x="8180939" y="4878222"/>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10</a:t>
            </a:r>
            <a:endParaRPr lang="en-US" sz="1400" dirty="0"/>
          </a:p>
        </p:txBody>
      </p:sp>
      <p:sp>
        <p:nvSpPr>
          <p:cNvPr id="48" name="Text 12">
            <a:extLst>
              <a:ext uri="{FF2B5EF4-FFF2-40B4-BE49-F238E27FC236}">
                <a16:creationId xmlns:a16="http://schemas.microsoft.com/office/drawing/2014/main" id="{36BD656B-8860-1901-66DD-0F93D815D466}"/>
              </a:ext>
            </a:extLst>
          </p:cNvPr>
          <p:cNvSpPr/>
          <p:nvPr/>
        </p:nvSpPr>
        <p:spPr>
          <a:xfrm>
            <a:off x="8734000" y="4978185"/>
            <a:ext cx="624089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Colaboración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interdisciplinaria</a:t>
            </a:r>
            <a:endParaRPr lang="en-US" sz="1400" dirty="0"/>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5. Conclusiones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E00DE175-C81C-C7CF-A96E-15D56E336F10}"/>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6. Bibliografía</a:t>
            </a:r>
          </a:p>
        </p:txBody>
      </p:sp>
      <p:sp>
        <p:nvSpPr>
          <p:cNvPr id="3" name="CuadroTexto 2">
            <a:extLst>
              <a:ext uri="{FF2B5EF4-FFF2-40B4-BE49-F238E27FC236}">
                <a16:creationId xmlns:a16="http://schemas.microsoft.com/office/drawing/2014/main" id="{B19D340D-B165-B44B-CEE6-EFB1A63B5268}"/>
              </a:ext>
            </a:extLst>
          </p:cNvPr>
          <p:cNvSpPr txBox="1"/>
          <p:nvPr/>
        </p:nvSpPr>
        <p:spPr>
          <a:xfrm>
            <a:off x="310242" y="1498923"/>
            <a:ext cx="14009915" cy="6201698"/>
          </a:xfrm>
          <a:prstGeom prst="rect">
            <a:avLst/>
          </a:prstGeom>
          <a:noFill/>
        </p:spPr>
        <p:txBody>
          <a:bodyPr wrap="square" rtlCol="0">
            <a:spAutoFit/>
          </a:bodyPr>
          <a:lstStyle/>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Egli</a:t>
            </a:r>
            <a:r>
              <a:rPr lang="es-ES" sz="1100" dirty="0">
                <a:effectLst/>
                <a:latin typeface="Calibri" panose="020F0502020204030204" pitchFamily="34" charset="0"/>
                <a:ea typeface="Times New Roman" panose="02020603050405020304" pitchFamily="18" charset="0"/>
                <a:cs typeface="Calibri" panose="020F0502020204030204" pitchFamily="34" charset="0"/>
              </a:rPr>
              <a:t> A. ChatGPT, GPT-4,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Other</a:t>
            </a:r>
            <a:r>
              <a:rPr lang="es-ES" sz="1100" dirty="0">
                <a:effectLst/>
                <a:latin typeface="Calibri" panose="020F0502020204030204" pitchFamily="34" charset="0"/>
                <a:ea typeface="Times New Roman" panose="02020603050405020304" pitchFamily="18" charset="0"/>
                <a:cs typeface="Calibri" panose="020F0502020204030204" pitchFamily="34" charset="0"/>
              </a:rPr>
              <a:t> Large Language Models: The Next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Revolution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Clinical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Microbiology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Clin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Infect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Dis</a:t>
            </a:r>
            <a:r>
              <a:rPr lang="es-ES" sz="1100" dirty="0">
                <a:effectLst/>
                <a:latin typeface="Calibri" panose="020F0502020204030204" pitchFamily="34" charset="0"/>
                <a:ea typeface="Times New Roman" panose="02020603050405020304" pitchFamily="18" charset="0"/>
                <a:cs typeface="Calibri" panose="020F0502020204030204" pitchFamily="34" charset="0"/>
              </a:rPr>
              <a:t>. 11 de noviembre de 2023;77(9):1322-8.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Singhal</a:t>
            </a:r>
            <a:r>
              <a:rPr lang="es-ES" sz="1100" dirty="0">
                <a:effectLst/>
                <a:latin typeface="Calibri" panose="020F0502020204030204" pitchFamily="34" charset="0"/>
                <a:ea typeface="Times New Roman" panose="02020603050405020304" pitchFamily="18" charset="0"/>
                <a:cs typeface="Calibri" panose="020F0502020204030204" pitchFamily="34" charset="0"/>
              </a:rPr>
              <a:t> K, Tu 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Gottweis</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Sayres</a:t>
            </a:r>
            <a:r>
              <a:rPr lang="es-ES" sz="1100" dirty="0">
                <a:effectLst/>
                <a:latin typeface="Calibri" panose="020F0502020204030204" pitchFamily="34" charset="0"/>
                <a:ea typeface="Times New Roman" panose="02020603050405020304" pitchFamily="18" charset="0"/>
                <a:cs typeface="Calibri" panose="020F0502020204030204" pitchFamily="34" charset="0"/>
              </a:rPr>
              <a:t> 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Wulczyn</a:t>
            </a:r>
            <a:r>
              <a:rPr lang="es-ES" sz="1100" dirty="0">
                <a:effectLst/>
                <a:latin typeface="Calibri" panose="020F0502020204030204" pitchFamily="34" charset="0"/>
                <a:ea typeface="Times New Roman" panose="02020603050405020304" pitchFamily="18" charset="0"/>
                <a:cs typeface="Calibri" panose="020F0502020204030204" pitchFamily="34" charset="0"/>
              </a:rPr>
              <a:t> 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Hou</a:t>
            </a:r>
            <a:r>
              <a:rPr lang="es-ES" sz="1100" dirty="0">
                <a:effectLst/>
                <a:latin typeface="Calibri" panose="020F0502020204030204" pitchFamily="34" charset="0"/>
                <a:ea typeface="Times New Roman" panose="02020603050405020304" pitchFamily="18" charset="0"/>
                <a:cs typeface="Calibri" panose="020F0502020204030204" pitchFamily="34" charset="0"/>
              </a:rPr>
              <a:t> L,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Towards</a:t>
            </a:r>
            <a:r>
              <a:rPr lang="es-ES" sz="1100" dirty="0">
                <a:effectLst/>
                <a:latin typeface="Calibri" panose="020F0502020204030204" pitchFamily="34" charset="0"/>
                <a:ea typeface="Times New Roman" panose="02020603050405020304" pitchFamily="18" charset="0"/>
                <a:cs typeface="Calibri" panose="020F0502020204030204" pitchFamily="34" charset="0"/>
              </a:rPr>
              <a:t> Expert-</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Level</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Question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Answering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with Large Language Models [Internet].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arXiv</a:t>
            </a:r>
            <a:r>
              <a:rPr lang="es-ES" sz="1100" dirty="0">
                <a:effectLst/>
                <a:latin typeface="Calibri" panose="020F0502020204030204" pitchFamily="34" charset="0"/>
                <a:ea typeface="Times New Roman" panose="02020603050405020304" pitchFamily="18" charset="0"/>
                <a:cs typeface="Calibri" panose="020F0502020204030204" pitchFamily="34" charset="0"/>
              </a:rPr>
              <a:t>; 2023 [citado 1 de junio de 2024]. Disponible en: http://arxiv.org/abs/2305.09617</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Mökander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Schuett</a:t>
            </a:r>
            <a:r>
              <a:rPr lang="es-ES" sz="1100" dirty="0">
                <a:effectLst/>
                <a:latin typeface="Calibri" panose="020F0502020204030204" pitchFamily="34" charset="0"/>
                <a:ea typeface="Times New Roman" panose="02020603050405020304" pitchFamily="18" charset="0"/>
                <a:cs typeface="Calibri" panose="020F0502020204030204" pitchFamily="34" charset="0"/>
              </a:rPr>
              <a:t> J, Kirk HR,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Floridi</a:t>
            </a:r>
            <a:r>
              <a:rPr lang="es-ES" sz="1100" dirty="0">
                <a:effectLst/>
                <a:latin typeface="Calibri" panose="020F0502020204030204" pitchFamily="34" charset="0"/>
                <a:ea typeface="Times New Roman" panose="02020603050405020304" pitchFamily="18" charset="0"/>
                <a:cs typeface="Calibri" panose="020F0502020204030204" pitchFamily="34" charset="0"/>
              </a:rPr>
              <a:t> 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Auditing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large</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three-layered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approach</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Ethics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30 de mayo de 2023 [citado 31 de marzo de 2024]; Disponible en: https://link.springer.com/10.1007/s43681-023-00289-2</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4.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Yu</a:t>
            </a:r>
            <a:r>
              <a:rPr lang="es-ES" sz="1100" dirty="0">
                <a:effectLst/>
                <a:latin typeface="Calibri" panose="020F0502020204030204" pitchFamily="34" charset="0"/>
                <a:ea typeface="Times New Roman" panose="02020603050405020304" pitchFamily="18" charset="0"/>
                <a:cs typeface="Calibri" panose="020F0502020204030204" pitchFamily="34" charset="0"/>
              </a:rPr>
              <a:t> B.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Evaluating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Pre-</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Trained</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on Multi-Document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Summarization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Literature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5.	Agapito G, Calabrese B, Guzzi PH,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Cannataro</a:t>
            </a:r>
            <a:r>
              <a:rPr lang="es-ES" sz="1100" dirty="0">
                <a:effectLst/>
                <a:latin typeface="Calibri" panose="020F0502020204030204" pitchFamily="34" charset="0"/>
                <a:ea typeface="Times New Roman" panose="02020603050405020304" pitchFamily="18" charset="0"/>
                <a:cs typeface="Calibri" panose="020F0502020204030204" pitchFamily="34" charset="0"/>
              </a:rPr>
              <a:t> 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Simeoni</a:t>
            </a:r>
            <a:r>
              <a:rPr lang="es-ES" sz="1100" dirty="0">
                <a:effectLst/>
                <a:latin typeface="Calibri" panose="020F0502020204030204" pitchFamily="34" charset="0"/>
                <a:ea typeface="Times New Roman" panose="02020603050405020304" pitchFamily="18" charset="0"/>
                <a:cs typeface="Calibri" panose="020F0502020204030204" pitchFamily="34" charset="0"/>
              </a:rPr>
              <a:t> M, Care I, et al. DIETOS: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adaptive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diet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monitoring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personalized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food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suggestion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En: 2016 IEEE 12th International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Conference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on Wireless and Mobile Computing,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Networking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Communications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WiMob</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New York, NY: IEEE; 2016 [citado 1 de abril de 2024]. p. 1-8. Disponible en: http://ieeexplore.ieee.org/document/7763190/</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6.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Iwendi</a:t>
            </a:r>
            <a:r>
              <a:rPr lang="es-ES" sz="1100" dirty="0">
                <a:effectLst/>
                <a:latin typeface="Calibri" panose="020F0502020204030204" pitchFamily="34" charset="0"/>
                <a:ea typeface="Times New Roman" panose="02020603050405020304" pitchFamily="18" charset="0"/>
                <a:cs typeface="Calibri" panose="020F0502020204030204" pitchFamily="34" charset="0"/>
              </a:rPr>
              <a:t> C, Khan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Anajemba</a:t>
            </a:r>
            <a:r>
              <a:rPr lang="es-ES" sz="1100" dirty="0">
                <a:effectLst/>
                <a:latin typeface="Calibri" panose="020F0502020204030204" pitchFamily="34" charset="0"/>
                <a:ea typeface="Times New Roman" panose="02020603050405020304" pitchFamily="18" charset="0"/>
                <a:cs typeface="Calibri" panose="020F0502020204030204" pitchFamily="34" charset="0"/>
              </a:rPr>
              <a:t> JH,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Bashir</a:t>
            </a:r>
            <a:r>
              <a:rPr lang="es-ES" sz="1100" dirty="0">
                <a:effectLst/>
                <a:latin typeface="Calibri" panose="020F0502020204030204" pitchFamily="34" charset="0"/>
                <a:ea typeface="Times New Roman" panose="02020603050405020304" pitchFamily="18" charset="0"/>
                <a:cs typeface="Calibri" panose="020F0502020204030204" pitchFamily="34" charset="0"/>
              </a:rPr>
              <a:t> AK, Noor 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Realizing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Efficient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IoMT-Assisted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Patient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Diet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Through</a:t>
            </a:r>
            <a:r>
              <a:rPr lang="es-ES" sz="1100" dirty="0">
                <a:effectLst/>
                <a:latin typeface="Calibri" panose="020F0502020204030204" pitchFamily="34" charset="0"/>
                <a:ea typeface="Times New Roman" panose="02020603050405020304" pitchFamily="18" charset="0"/>
                <a:cs typeface="Calibri" panose="020F0502020204030204" pitchFamily="34" charset="0"/>
              </a:rPr>
              <a:t> Machine Learning Model. IEEE Access. 2020;8:28462-74.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7.	Open medical-LLM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leaderboard</a:t>
            </a:r>
            <a:r>
              <a:rPr lang="es-ES" sz="1100" dirty="0">
                <a:effectLst/>
                <a:latin typeface="Calibri" panose="020F0502020204030204" pitchFamily="34" charset="0"/>
                <a:ea typeface="Times New Roman" panose="02020603050405020304" pitchFamily="18" charset="0"/>
                <a:cs typeface="Calibri" panose="020F0502020204030204" pitchFamily="34" charset="0"/>
              </a:rPr>
              <a: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hugging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space</a:t>
            </a:r>
            <a:r>
              <a:rPr lang="es-ES" sz="1100" dirty="0">
                <a:effectLst/>
                <a:latin typeface="Calibri" panose="020F0502020204030204" pitchFamily="34" charset="0"/>
                <a:ea typeface="Times New Roman" panose="02020603050405020304" pitchFamily="18" charset="0"/>
                <a:cs typeface="Calibri" panose="020F0502020204030204" pitchFamily="34" charset="0"/>
              </a:rPr>
              <a:t> by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openlifescienceai</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22 de junio de 2024]. Disponible en: https://huggingface.co/spaces/openlifescienceai/open_medical_llm_leaderboard</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8.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Laranjo</a:t>
            </a:r>
            <a:r>
              <a:rPr lang="es-ES" sz="1100" dirty="0">
                <a:effectLst/>
                <a:latin typeface="Calibri" panose="020F0502020204030204" pitchFamily="34" charset="0"/>
                <a:ea typeface="Times New Roman" panose="02020603050405020304" pitchFamily="18" charset="0"/>
                <a:cs typeface="Calibri" panose="020F0502020204030204" pitchFamily="34" charset="0"/>
              </a:rPr>
              <a:t> L, Dunn AG,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Tong</a:t>
            </a:r>
            <a:r>
              <a:rPr lang="es-ES" sz="1100" dirty="0">
                <a:effectLst/>
                <a:latin typeface="Calibri" panose="020F0502020204030204" pitchFamily="34" charset="0"/>
                <a:ea typeface="Times New Roman" panose="02020603050405020304" pitchFamily="18" charset="0"/>
                <a:cs typeface="Calibri" panose="020F0502020204030204" pitchFamily="34" charset="0"/>
              </a:rPr>
              <a:t> HL,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Kocaballi</a:t>
            </a:r>
            <a:r>
              <a:rPr lang="es-ES" sz="1100" dirty="0">
                <a:effectLst/>
                <a:latin typeface="Calibri" panose="020F0502020204030204" pitchFamily="34" charset="0"/>
                <a:ea typeface="Times New Roman" panose="02020603050405020304" pitchFamily="18" charset="0"/>
                <a:cs typeface="Calibri" panose="020F0502020204030204" pitchFamily="34" charset="0"/>
              </a:rPr>
              <a:t> AB, Chen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Bashir</a:t>
            </a:r>
            <a:r>
              <a:rPr lang="es-ES" sz="1100" dirty="0">
                <a:effectLst/>
                <a:latin typeface="Calibri" panose="020F0502020204030204" pitchFamily="34" charset="0"/>
                <a:ea typeface="Times New Roman" panose="02020603050405020304" pitchFamily="18" charset="0"/>
                <a:cs typeface="Calibri" panose="020F0502020204030204" pitchFamily="34" charset="0"/>
              </a:rPr>
              <a:t> R,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Conversational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agents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Inform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a:t>
            </a:r>
            <a:r>
              <a:rPr lang="es-ES" sz="1100" dirty="0">
                <a:effectLst/>
                <a:latin typeface="Calibri" panose="020F0502020204030204" pitchFamily="34" charset="0"/>
                <a:ea typeface="Times New Roman" panose="02020603050405020304" pitchFamily="18" charset="0"/>
                <a:cs typeface="Calibri" panose="020F0502020204030204" pitchFamily="34" charset="0"/>
              </a:rPr>
              <a:t>. 1 de septiembre de 2018;25(9):1248-58.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9.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Vaidyam</a:t>
            </a:r>
            <a:r>
              <a:rPr lang="es-ES" sz="1100" dirty="0">
                <a:effectLst/>
                <a:latin typeface="Calibri" panose="020F0502020204030204" pitchFamily="34" charset="0"/>
                <a:ea typeface="Times New Roman" panose="02020603050405020304" pitchFamily="18" charset="0"/>
                <a:cs typeface="Calibri" panose="020F0502020204030204" pitchFamily="34" charset="0"/>
              </a:rPr>
              <a:t> AN,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Wisniewski</a:t>
            </a:r>
            <a:r>
              <a:rPr lang="es-ES" sz="1100" dirty="0">
                <a:effectLst/>
                <a:latin typeface="Calibri" panose="020F0502020204030204" pitchFamily="34" charset="0"/>
                <a:ea typeface="Times New Roman" panose="02020603050405020304" pitchFamily="18" charset="0"/>
                <a:cs typeface="Calibri" panose="020F0502020204030204" pitchFamily="34" charset="0"/>
              </a:rPr>
              <a:t> 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Halamka</a:t>
            </a:r>
            <a:r>
              <a:rPr lang="es-ES" sz="1100" dirty="0">
                <a:effectLst/>
                <a:latin typeface="Calibri" panose="020F0502020204030204" pitchFamily="34" charset="0"/>
                <a:ea typeface="Times New Roman" panose="02020603050405020304" pitchFamily="18" charset="0"/>
                <a:cs typeface="Calibri" panose="020F0502020204030204" pitchFamily="34" charset="0"/>
              </a:rPr>
              <a:t> JD,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Kashavan</a:t>
            </a:r>
            <a:r>
              <a:rPr lang="es-ES" sz="1100" dirty="0">
                <a:effectLst/>
                <a:latin typeface="Calibri" panose="020F0502020204030204" pitchFamily="34" charset="0"/>
                <a:ea typeface="Times New Roman" panose="02020603050405020304" pitchFamily="18" charset="0"/>
                <a:cs typeface="Calibri" panose="020F0502020204030204" pitchFamily="34" charset="0"/>
              </a:rPr>
              <a:t> MS,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Torous</a:t>
            </a:r>
            <a:r>
              <a:rPr lang="es-ES" sz="1100" dirty="0">
                <a:effectLst/>
                <a:latin typeface="Calibri" panose="020F0502020204030204" pitchFamily="34" charset="0"/>
                <a:ea typeface="Times New Roman" panose="02020603050405020304" pitchFamily="18" charset="0"/>
                <a:cs typeface="Calibri" panose="020F0502020204030204" pitchFamily="34" charset="0"/>
              </a:rPr>
              <a:t> JB. Chatbots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Conversational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Agents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Mental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Psychiatric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Landscape</a:t>
            </a:r>
            <a:r>
              <a:rPr lang="es-ES" sz="1100" dirty="0">
                <a:effectLst/>
                <a:latin typeface="Calibri" panose="020F0502020204030204" pitchFamily="34" charset="0"/>
                <a:ea typeface="Times New Roman" panose="02020603050405020304" pitchFamily="18" charset="0"/>
                <a:cs typeface="Calibri" panose="020F0502020204030204" pitchFamily="34" charset="0"/>
              </a:rPr>
              <a:t>. Can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Psychiatry</a:t>
            </a:r>
            <a:r>
              <a:rPr lang="es-ES" sz="1100" dirty="0">
                <a:effectLst/>
                <a:latin typeface="Calibri" panose="020F0502020204030204" pitchFamily="34" charset="0"/>
                <a:ea typeface="Times New Roman" panose="02020603050405020304" pitchFamily="18" charset="0"/>
                <a:cs typeface="Calibri" panose="020F0502020204030204" pitchFamily="34" charset="0"/>
              </a:rPr>
              <a:t>. julio de 2019;64(7):456-64.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10.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Mackley</a:t>
            </a:r>
            <a:r>
              <a:rPr lang="es-ES" sz="1100" dirty="0">
                <a:effectLst/>
                <a:latin typeface="Calibri" panose="020F0502020204030204" pitchFamily="34" charset="0"/>
                <a:ea typeface="Times New Roman" panose="02020603050405020304" pitchFamily="18" charset="0"/>
                <a:cs typeface="Calibri" panose="020F0502020204030204" pitchFamily="34" charset="0"/>
              </a:rPr>
              <a:t> MP, Fletcher B, Parker M, Watkins 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Ormondroyd</a:t>
            </a:r>
            <a:r>
              <a:rPr lang="es-ES" sz="1100" dirty="0">
                <a:effectLst/>
                <a:latin typeface="Calibri" panose="020F0502020204030204" pitchFamily="34" charset="0"/>
                <a:ea typeface="Times New Roman" panose="02020603050405020304" pitchFamily="18" charset="0"/>
                <a:cs typeface="Calibri" panose="020F0502020204030204" pitchFamily="34" charset="0"/>
              </a:rPr>
              <a:t> 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Stakeholder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views</a:t>
            </a:r>
            <a:r>
              <a:rPr lang="es-ES" sz="1100" dirty="0">
                <a:effectLst/>
                <a:latin typeface="Calibri" panose="020F0502020204030204" pitchFamily="34" charset="0"/>
                <a:ea typeface="Times New Roman" panose="02020603050405020304" pitchFamily="18" charset="0"/>
                <a:cs typeface="Calibri" panose="020F0502020204030204" pitchFamily="34" charset="0"/>
              </a:rPr>
              <a:t> on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secondary</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findings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whole-genome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whole-exome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sequencing: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quantitative</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qualitative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studies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marzo de 2017;19(3):283-93.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11.	Levy KD, Blake K, Fletcher-Hoppe C,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Franciosi</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Goto</a:t>
            </a:r>
            <a:r>
              <a:rPr lang="es-ES" sz="1100" dirty="0">
                <a:effectLst/>
                <a:latin typeface="Calibri" panose="020F0502020204030204" pitchFamily="34" charset="0"/>
                <a:ea typeface="Times New Roman" panose="02020603050405020304" pitchFamily="18" charset="0"/>
                <a:cs typeface="Calibri" panose="020F0502020204030204" pitchFamily="34" charset="0"/>
              </a:rPr>
              <a:t> D, Hicks JK,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Opportunities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implement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sustainable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genomic</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program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lessons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learned</a:t>
            </a:r>
            <a:r>
              <a:rPr lang="es-ES" sz="1100" dirty="0">
                <a:effectLst/>
                <a:latin typeface="Calibri" panose="020F0502020204030204" pitchFamily="34" charset="0"/>
                <a:ea typeface="Times New Roman" panose="02020603050405020304" pitchFamily="18" charset="0"/>
                <a:cs typeface="Calibri" panose="020F0502020204030204" pitchFamily="34" charset="0"/>
              </a:rPr>
              <a:t> from the IGNITE Network.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marzo de 2019;21(3):743-7.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12.	Richards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Aziz</a:t>
            </a:r>
            <a:r>
              <a:rPr lang="es-ES" sz="1100" dirty="0">
                <a:effectLst/>
                <a:latin typeface="Calibri" panose="020F0502020204030204" pitchFamily="34" charset="0"/>
                <a:ea typeface="Times New Roman" panose="02020603050405020304" pitchFamily="18" charset="0"/>
                <a:cs typeface="Calibri" panose="020F0502020204030204" pitchFamily="34" charset="0"/>
              </a:rPr>
              <a:t> N, Bale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Bick</a:t>
            </a:r>
            <a:r>
              <a:rPr lang="es-ES" sz="1100" dirty="0">
                <a:effectLst/>
                <a:latin typeface="Calibri" panose="020F0502020204030204" pitchFamily="34" charset="0"/>
                <a:ea typeface="Times New Roman" panose="02020603050405020304" pitchFamily="18" charset="0"/>
                <a:cs typeface="Calibri" panose="020F0502020204030204" pitchFamily="34" charset="0"/>
              </a:rPr>
              <a:t> D, Das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Gastier</a:t>
            </a:r>
            <a:r>
              <a:rPr lang="es-ES" sz="1100" dirty="0">
                <a:effectLst/>
                <a:latin typeface="Calibri" panose="020F0502020204030204" pitchFamily="34" charset="0"/>
                <a:ea typeface="Times New Roman" panose="02020603050405020304" pitchFamily="18" charset="0"/>
                <a:cs typeface="Calibri" panose="020F0502020204030204" pitchFamily="34" charset="0"/>
              </a:rPr>
              <a:t>-Foster J,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Standards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guidelines</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interpretation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sequence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variants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joint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consensus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the American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College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Genetics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Genomics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Association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Molecular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Pathology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mayo de 2015;17(5):405-24.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Landrum</a:t>
            </a:r>
            <a:r>
              <a:rPr lang="es-ES" sz="1100" dirty="0">
                <a:effectLst/>
                <a:latin typeface="Calibri" panose="020F0502020204030204" pitchFamily="34" charset="0"/>
                <a:ea typeface="Times New Roman" panose="02020603050405020304" pitchFamily="18" charset="0"/>
                <a:cs typeface="Calibri" panose="020F0502020204030204" pitchFamily="34" charset="0"/>
              </a:rPr>
              <a:t> MJ, Lee JM, Benson M, Brown GR, Chao C,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Chitipiralla</a:t>
            </a:r>
            <a:r>
              <a:rPr lang="es-ES" sz="1100" dirty="0">
                <a:effectLst/>
                <a:latin typeface="Calibri" panose="020F0502020204030204" pitchFamily="34" charset="0"/>
                <a:ea typeface="Times New Roman" panose="02020603050405020304" pitchFamily="18" charset="0"/>
                <a:cs typeface="Calibri" panose="020F0502020204030204" pitchFamily="34" charset="0"/>
              </a:rPr>
              <a:t> S, et al. ClinVar: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improving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access</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variant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interpretations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supporting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evidence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Nucleic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Acids</a:t>
            </a:r>
            <a:r>
              <a:rPr lang="es-ES" sz="1100" dirty="0">
                <a:effectLst/>
                <a:latin typeface="Calibri" panose="020F0502020204030204" pitchFamily="34" charset="0"/>
                <a:ea typeface="Times New Roman" panose="02020603050405020304" pitchFamily="18" charset="0"/>
                <a:cs typeface="Calibri" panose="020F0502020204030204" pitchFamily="34" charset="0"/>
              </a:rPr>
              <a:t> Res. 4 de enero de 2018;46(D1):D1062-7.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14.	FastAPI </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modern</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fast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high</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-performance), web framework for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building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APIs</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Python 3.6+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based</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on standard Python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type</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hints</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a:effectLst/>
                <a:latin typeface="Calibri" panose="020F0502020204030204" pitchFamily="34" charset="0"/>
                <a:ea typeface="Times New Roman" panose="02020603050405020304" pitchFamily="18" charset="0"/>
                <a:cs typeface="Calibri" panose="020F0502020204030204" pitchFamily="34" charset="0"/>
              </a:rPr>
              <a:t>[Internet]. [citado 1 de junio de 2024]. Disponible en: https://fastapi.tiangolo.com</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15.	Streamlit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faster</a:t>
            </a:r>
            <a:r>
              <a:rPr lang="es-ES" sz="1100" dirty="0">
                <a:effectLst/>
                <a:latin typeface="Calibri" panose="020F0502020204030204" pitchFamily="34" charset="0"/>
                <a:ea typeface="Times New Roman" panose="02020603050405020304" pitchFamily="18" charset="0"/>
                <a:cs typeface="Calibri" panose="020F0502020204030204" pitchFamily="34" charset="0"/>
              </a:rPr>
              <a:t> way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build</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share data apps [Internet]. [citado 1 de junio de 2024]. Disponible en: https://streamlit.io</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16.	Groq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builds</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world’s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fastest</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inference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1 de junio de 2024]. Disponible en: https://groq.com</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sz="1100" dirty="0"/>
          </a:p>
        </p:txBody>
      </p:sp>
    </p:spTree>
    <p:extLst>
      <p:ext uri="{BB962C8B-B14F-4D97-AF65-F5344CB8AC3E}">
        <p14:creationId xmlns:p14="http://schemas.microsoft.com/office/powerpoint/2010/main" val="3298572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EC2BF9C3-9A4F-F95C-9870-E24722E0C123}"/>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6. Bibliografía</a:t>
            </a:r>
          </a:p>
        </p:txBody>
      </p:sp>
      <p:sp>
        <p:nvSpPr>
          <p:cNvPr id="3" name="CuadroTexto 2">
            <a:extLst>
              <a:ext uri="{FF2B5EF4-FFF2-40B4-BE49-F238E27FC236}">
                <a16:creationId xmlns:a16="http://schemas.microsoft.com/office/drawing/2014/main" id="{B19D340D-B165-B44B-CEE6-EFB1A63B5268}"/>
              </a:ext>
            </a:extLst>
          </p:cNvPr>
          <p:cNvSpPr txBox="1"/>
          <p:nvPr/>
        </p:nvSpPr>
        <p:spPr>
          <a:xfrm>
            <a:off x="310242" y="1498923"/>
            <a:ext cx="14009915" cy="5893921"/>
          </a:xfrm>
          <a:prstGeom prst="rect">
            <a:avLst/>
          </a:prstGeom>
          <a:noFill/>
        </p:spPr>
        <p:txBody>
          <a:bodyPr wrap="square" rtlCol="0">
            <a:spAutoFit/>
          </a:bodyPr>
          <a:lstStyle/>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17.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Bird</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S., Klein, E., &amp;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Loper</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E. (2009). Natural language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processing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Python: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analyzing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text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the natural language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toolkit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O'Reilly Media, Inc.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s-ES" sz="1100" dirty="0">
                <a:effectLst/>
                <a:latin typeface="Times New Roman" panose="02020603050405020304" pitchFamily="18" charset="0"/>
                <a:ea typeface="Times New Roman" panose="02020603050405020304" pitchFamily="18" charset="0"/>
                <a:cs typeface="Calibri" panose="020F0502020204030204" pitchFamily="34" charset="0"/>
              </a:rPr>
              <a:t>18.	</a:t>
            </a:r>
            <a:r>
              <a:rPr lang="es-ES" sz="1100" dirty="0">
                <a:effectLst/>
                <a:latin typeface="Times New Roman" panose="02020603050405020304" pitchFamily="18" charset="0"/>
                <a:ea typeface="Times New Roman" panose="02020603050405020304" pitchFamily="18" charset="0"/>
              </a:rPr>
              <a:t>Robertson, S. (2004). </a:t>
            </a:r>
            <a:r>
              <a:rPr lang="es-ES" sz="1100" dirty="0" err="1">
                <a:effectLst/>
                <a:latin typeface="Times New Roman" panose="02020603050405020304" pitchFamily="18" charset="0"/>
                <a:ea typeface="Times New Roman" panose="02020603050405020304" pitchFamily="18" charset="0"/>
              </a:rPr>
              <a:t>Understanding</a:t>
            </a:r>
            <a:r>
              <a:rPr lang="es-ES" sz="1100" dirty="0">
                <a:effectLst/>
                <a:latin typeface="Times New Roman" panose="02020603050405020304" pitchFamily="18" charset="0"/>
                <a:ea typeface="Times New Roman" panose="02020603050405020304" pitchFamily="18" charset="0"/>
              </a:rPr>
              <a:t> inverse document </a:t>
            </a:r>
            <a:r>
              <a:rPr lang="es-ES" sz="1100" dirty="0" err="1">
                <a:effectLst/>
                <a:latin typeface="Times New Roman" panose="02020603050405020304" pitchFamily="18" charset="0"/>
                <a:ea typeface="Times New Roman" panose="02020603050405020304" pitchFamily="18" charset="0"/>
              </a:rPr>
              <a:t>frequency</a:t>
            </a:r>
            <a:r>
              <a:rPr lang="es-ES" sz="1100" dirty="0">
                <a:effectLst/>
                <a:latin typeface="Times New Roman" panose="02020603050405020304" pitchFamily="18" charset="0"/>
                <a:ea typeface="Times New Roman" panose="02020603050405020304" pitchFamily="18" charset="0"/>
              </a:rPr>
              <a:t>: on </a:t>
            </a:r>
            <a:r>
              <a:rPr lang="es-ES" sz="1100" dirty="0" err="1">
                <a:effectLst/>
                <a:latin typeface="Times New Roman" panose="02020603050405020304" pitchFamily="18" charset="0"/>
                <a:ea typeface="Times New Roman" panose="02020603050405020304" pitchFamily="18" charset="0"/>
              </a:rPr>
              <a:t>theoretical</a:t>
            </a:r>
            <a:r>
              <a:rPr lang="es-ES" sz="1100" dirty="0">
                <a:effectLst/>
                <a:latin typeface="Times New Roman" panose="02020603050405020304" pitchFamily="18" charset="0"/>
                <a:ea typeface="Times New Roman" panose="02020603050405020304" pitchFamily="18" charset="0"/>
              </a:rPr>
              <a:t> </a:t>
            </a:r>
            <a:r>
              <a:rPr lang="es-ES" sz="1100" dirty="0" err="1">
                <a:effectLst/>
                <a:latin typeface="Times New Roman" panose="02020603050405020304" pitchFamily="18" charset="0"/>
                <a:ea typeface="Times New Roman" panose="02020603050405020304" pitchFamily="18" charset="0"/>
              </a:rPr>
              <a:t>arguments</a:t>
            </a:r>
            <a:r>
              <a:rPr lang="es-ES" sz="1100" dirty="0">
                <a:effectLst/>
                <a:latin typeface="Times New Roman" panose="02020603050405020304" pitchFamily="18" charset="0"/>
                <a:ea typeface="Times New Roman" panose="02020603050405020304" pitchFamily="18" charset="0"/>
              </a:rPr>
              <a:t> for IDF. </a:t>
            </a:r>
            <a:r>
              <a:rPr lang="es-ES" sz="1100" dirty="0" err="1">
                <a:effectLst/>
                <a:latin typeface="Times New Roman" panose="02020603050405020304" pitchFamily="18" charset="0"/>
                <a:ea typeface="Times New Roman" panose="02020603050405020304" pitchFamily="18" charset="0"/>
              </a:rPr>
              <a:t>Journal</a:t>
            </a:r>
            <a:r>
              <a:rPr lang="es-ES" sz="1100" dirty="0">
                <a:effectLst/>
                <a:latin typeface="Times New Roman" panose="02020603050405020304" pitchFamily="18" charset="0"/>
                <a:ea typeface="Times New Roman" panose="02020603050405020304" pitchFamily="18" charset="0"/>
              </a:rPr>
              <a:t> of </a:t>
            </a:r>
            <a:r>
              <a:rPr lang="es-ES" sz="1100" dirty="0" err="1">
                <a:effectLst/>
                <a:latin typeface="Times New Roman" panose="02020603050405020304" pitchFamily="18" charset="0"/>
                <a:ea typeface="Times New Roman" panose="02020603050405020304" pitchFamily="18" charset="0"/>
              </a:rPr>
              <a:t>documentation</a:t>
            </a:r>
            <a:r>
              <a:rPr lang="es-ES" sz="1100" dirty="0">
                <a:effectLst/>
                <a:latin typeface="Times New Roman" panose="02020603050405020304" pitchFamily="18" charset="0"/>
                <a:ea typeface="Times New Roman" panose="02020603050405020304" pitchFamily="18" charset="0"/>
              </a:rPr>
              <a:t>, 60(5), 503-520.</a:t>
            </a: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19.	DisGeNET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database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gene-</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disease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associations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1 de junio de 2024]. Disponible en: https://www.disgenet.org/</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20.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Welcome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flask</a:t>
            </a:r>
            <a:r>
              <a:rPr lang="es-ES" sz="1100" dirty="0">
                <a:effectLst/>
                <a:latin typeface="Calibri" panose="020F0502020204030204" pitchFamily="34" charset="0"/>
                <a:ea typeface="Times New Roman" panose="02020603050405020304" pitchFamily="18" charset="0"/>
                <a:cs typeface="Calibri" panose="020F0502020204030204" pitchFamily="34" charset="0"/>
              </a:rPr>
              <a:t> —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flask</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documentation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(3.0.X) [Internet]. [citado 1 de junio de 2024]. Disponible en: https://flask.palletsprojects.com/en/3.0.x/</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21.	Gobierno de Navarra. (2021). 1300 secuenciaciones de 2000 pacientes de Navarra refuerzan la estrategia de Medicina Personalizada. [citado 17 de junio de 2024]. Disponible en: https://www.navarra.es/es/noticias/2021/10/07/1300-secuenciaciones-de-2000-pacientes-de-navarra-refuerzan-la-estrategia-de-medicina-personalizada</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22.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Chow</a:t>
            </a:r>
            <a:r>
              <a:rPr lang="es-ES" sz="1100" dirty="0">
                <a:effectLst/>
                <a:latin typeface="Calibri" panose="020F0502020204030204" pitchFamily="34" charset="0"/>
                <a:ea typeface="Times New Roman" panose="02020603050405020304" pitchFamily="18" charset="0"/>
                <a:cs typeface="Calibri" panose="020F0502020204030204" pitchFamily="34" charset="0"/>
              </a:rPr>
              <a:t> JCL, Sanders L, Li K.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Design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Educational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Chatbot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Using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Radiotherapy</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2 de marzo de 2023;4(1):319-32.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Yasunaga</a:t>
            </a:r>
            <a:r>
              <a:rPr lang="es-ES" sz="1100" dirty="0">
                <a:effectLst/>
                <a:latin typeface="Calibri" panose="020F0502020204030204" pitchFamily="34" charset="0"/>
                <a:ea typeface="Times New Roman" panose="02020603050405020304" pitchFamily="18" charset="0"/>
                <a:cs typeface="Calibri" panose="020F0502020204030204" pitchFamily="34" charset="0"/>
              </a:rPr>
              <a:t> 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Leskovec</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Liang</a:t>
            </a:r>
            <a:r>
              <a:rPr lang="es-ES" sz="1100" dirty="0">
                <a:effectLst/>
                <a:latin typeface="Calibri" panose="020F0502020204030204" pitchFamily="34" charset="0"/>
                <a:ea typeface="Times New Roman" panose="02020603050405020304" pitchFamily="18" charset="0"/>
                <a:cs typeface="Calibri" panose="020F0502020204030204" pitchFamily="34" charset="0"/>
              </a:rPr>
              <a:t> 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LinkBERT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Pretraining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with Document Links [Internet].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arXiv</a:t>
            </a:r>
            <a:r>
              <a:rPr lang="es-ES" sz="1100" dirty="0">
                <a:effectLst/>
                <a:latin typeface="Calibri" panose="020F0502020204030204" pitchFamily="34" charset="0"/>
                <a:ea typeface="Times New Roman" panose="02020603050405020304" pitchFamily="18" charset="0"/>
                <a:cs typeface="Calibri" panose="020F0502020204030204" pitchFamily="34" charset="0"/>
              </a:rPr>
              <a:t>; 2022 [citado 2 de junio de 2024]. Disponible en: http://arxiv.org/abs/2203.15827</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24.	Khan RA,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Jawaid</a:t>
            </a:r>
            <a:r>
              <a:rPr lang="es-ES" sz="1100" dirty="0">
                <a:effectLst/>
                <a:latin typeface="Calibri" panose="020F0502020204030204" pitchFamily="34" charset="0"/>
                <a:ea typeface="Times New Roman" panose="02020603050405020304" pitchFamily="18" charset="0"/>
                <a:cs typeface="Calibri" panose="020F0502020204030204" pitchFamily="34" charset="0"/>
              </a:rPr>
              <a:t> M, Khan 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Sajjad</a:t>
            </a:r>
            <a:r>
              <a:rPr lang="es-ES" sz="1100" dirty="0">
                <a:effectLst/>
                <a:latin typeface="Calibri" panose="020F0502020204030204" pitchFamily="34" charset="0"/>
                <a:ea typeface="Times New Roman" panose="02020603050405020304" pitchFamily="18" charset="0"/>
                <a:cs typeface="Calibri" panose="020F0502020204030204" pitchFamily="34" charset="0"/>
              </a:rPr>
              <a:t> M. ChatGPT -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Reshaping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education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clinical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management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Pak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Sci</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7 de febrero de 2023 [citado 2 de junio de 2024];39(2). Disponible en: https://pjms.org.pk/index.php/pjms/article/view/7653</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25.	Zúñiga Salazar G, Zúñiga D, Vindel CL,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Yoong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Hincapie</a:t>
            </a:r>
            <a:r>
              <a:rPr lang="es-ES" sz="1100" dirty="0">
                <a:effectLst/>
                <a:latin typeface="Calibri" panose="020F0502020204030204" pitchFamily="34" charset="0"/>
                <a:ea typeface="Times New Roman" panose="02020603050405020304" pitchFamily="18" charset="0"/>
                <a:cs typeface="Calibri" panose="020F0502020204030204" pitchFamily="34" charset="0"/>
              </a:rPr>
              <a:t> S, Zúñiga AB,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Efficacy</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AI Chats to Determine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Emergency</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Comparison</a:t>
            </a:r>
            <a:r>
              <a:rPr lang="es-ES" sz="1100" dirty="0">
                <a:effectLst/>
                <a:latin typeface="Calibri" panose="020F0502020204030204" pitchFamily="34" charset="0"/>
                <a:ea typeface="Times New Roman" panose="02020603050405020304" pitchFamily="18" charset="0"/>
                <a:cs typeface="Calibri" panose="020F0502020204030204" pitchFamily="34" charset="0"/>
              </a:rPr>
              <a:t> Between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OpenAI’s</a:t>
            </a:r>
            <a:r>
              <a:rPr lang="es-ES" sz="1100" dirty="0">
                <a:effectLst/>
                <a:latin typeface="Calibri" panose="020F0502020204030204" pitchFamily="34" charset="0"/>
                <a:ea typeface="Times New Roman" panose="02020603050405020304" pitchFamily="18" charset="0"/>
                <a:cs typeface="Calibri" panose="020F0502020204030204" pitchFamily="34" charset="0"/>
              </a:rPr>
              <a:t> ChatGPT, Google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Bard</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Microsoft Bing AI Chat.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Cureus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18 de septiembre de 2023 [citado 2 de junio de 2024]; Disponible en: https://www.cureus.com/articles/183679-efficacy-of-ai-chats-to-determine-an-emergency-a-comparison-between-openais-chatgpt-google-bard-and-microsoft-bing-ai-chat</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26.	Morse S, Hagen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Talkdesk</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talks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about</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benefits</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being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early</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adopter</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ChatGPT [Internet]. 2023 [citado 5 de junio de 2024]. Disponible en: https://www.healthcareitnews.com/news/talkdesk-talks-about-benefits-being-early-adopter-chatgpt</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27.	Bohr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Memarzadeh</a:t>
            </a:r>
            <a:r>
              <a:rPr lang="es-ES" sz="1100" dirty="0">
                <a:effectLst/>
                <a:latin typeface="Calibri" panose="020F0502020204030204" pitchFamily="34" charset="0"/>
                <a:ea typeface="Times New Roman" panose="02020603050405020304" pitchFamily="18" charset="0"/>
                <a:cs typeface="Calibri" panose="020F0502020204030204" pitchFamily="34" charset="0"/>
              </a:rPr>
              <a:t> K.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rise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applications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En: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Elsevier; 2020 [citado 5 de junio de 2024]. p. 25-60. Disponible en: https://linkinghub.elsevier.com/retrieve/pii/B9780128184387000022</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28.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Bajwa</a:t>
            </a:r>
            <a:r>
              <a:rPr lang="es-ES" sz="1100" dirty="0">
                <a:effectLst/>
                <a:latin typeface="Calibri" panose="020F0502020204030204" pitchFamily="34" charset="0"/>
                <a:ea typeface="Times New Roman" panose="02020603050405020304" pitchFamily="18" charset="0"/>
                <a:cs typeface="Calibri" panose="020F0502020204030204" pitchFamily="34" charset="0"/>
              </a:rPr>
              <a:t> J, Munir U, Nori A, Williams B.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transforming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practice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medicine. Future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t>
            </a:r>
            <a:r>
              <a:rPr lang="es-ES" sz="1100" dirty="0">
                <a:effectLst/>
                <a:latin typeface="Calibri" panose="020F0502020204030204" pitchFamily="34" charset="0"/>
                <a:ea typeface="Times New Roman" panose="02020603050405020304" pitchFamily="18" charset="0"/>
                <a:cs typeface="Calibri" panose="020F0502020204030204" pitchFamily="34" charset="0"/>
              </a:rPr>
              <a:t> J. julio de 2021;8(2):188-94.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29.	Pros &amp;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medicine [Internet]. 2024 [citado 5 de junio de 2024]. Disponible en: https://drexel.edu/cci/stories/artificial-intelligence-in-medicine-pros-and-cons/</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30.	He J, Baxter SL,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Xu</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Xu</a:t>
            </a:r>
            <a:r>
              <a:rPr lang="es-ES" sz="1100" dirty="0">
                <a:effectLst/>
                <a:latin typeface="Calibri" panose="020F0502020204030204" pitchFamily="34" charset="0"/>
                <a:ea typeface="Times New Roman" panose="02020603050405020304" pitchFamily="18" charset="0"/>
                <a:cs typeface="Calibri" panose="020F0502020204030204" pitchFamily="34" charset="0"/>
              </a:rPr>
              <a:t> J, Zhou X, Zhang K.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practical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implementation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technologies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medicine.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Nat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enero de 2019;25(1):30-6.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31.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Kiseleva</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Kotzinos</a:t>
            </a:r>
            <a:r>
              <a:rPr lang="es-ES" sz="1100" dirty="0">
                <a:effectLst/>
                <a:latin typeface="Calibri" panose="020F0502020204030204" pitchFamily="34" charset="0"/>
                <a:ea typeface="Times New Roman" panose="02020603050405020304" pitchFamily="18" charset="0"/>
                <a:cs typeface="Calibri" panose="020F0502020204030204" pitchFamily="34" charset="0"/>
              </a:rPr>
              <a:t> D, De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Hert</a:t>
            </a:r>
            <a:r>
              <a:rPr lang="es-ES" sz="1100" dirty="0">
                <a:effectLst/>
                <a:latin typeface="Calibri" panose="020F0502020204030204" pitchFamily="34" charset="0"/>
                <a:ea typeface="Times New Roman" panose="02020603050405020304" pitchFamily="18" charset="0"/>
                <a:cs typeface="Calibri" panose="020F0502020204030204" pitchFamily="34" charset="0"/>
              </a:rPr>
              <a:t> 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Transparency</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AI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Multilayered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Accountabilities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Between Legal Requirements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Limitations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Front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Artif</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a:t>
            </a:r>
            <a:r>
              <a:rPr lang="es-ES" sz="1100" dirty="0">
                <a:effectLst/>
                <a:latin typeface="Calibri" panose="020F0502020204030204" pitchFamily="34" charset="0"/>
                <a:ea typeface="Times New Roman" panose="02020603050405020304" pitchFamily="18" charset="0"/>
                <a:cs typeface="Calibri" panose="020F0502020204030204" pitchFamily="34" charset="0"/>
              </a:rPr>
              <a:t>. 30 de mayo de 2022;5:879603.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sz="1100" dirty="0"/>
          </a:p>
        </p:txBody>
      </p:sp>
    </p:spTree>
    <p:extLst>
      <p:ext uri="{BB962C8B-B14F-4D97-AF65-F5344CB8AC3E}">
        <p14:creationId xmlns:p14="http://schemas.microsoft.com/office/powerpoint/2010/main" val="410502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
            <a:extLst>
              <a:ext uri="{FF2B5EF4-FFF2-40B4-BE49-F238E27FC236}">
                <a16:creationId xmlns:a16="http://schemas.microsoft.com/office/drawing/2014/main" id="{956D2277-0B77-71CA-B45A-F08B5D44705E}"/>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2" name="Shape 2">
            <a:extLst>
              <a:ext uri="{FF2B5EF4-FFF2-40B4-BE49-F238E27FC236}">
                <a16:creationId xmlns:a16="http://schemas.microsoft.com/office/drawing/2014/main" id="{F8E43918-A96A-9C1E-3859-3EDDBAA3B9E6}"/>
              </a:ext>
            </a:extLst>
          </p:cNvPr>
          <p:cNvSpPr/>
          <p:nvPr/>
        </p:nvSpPr>
        <p:spPr>
          <a:xfrm>
            <a:off x="1274802"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3" name="Text 3">
            <a:extLst>
              <a:ext uri="{FF2B5EF4-FFF2-40B4-BE49-F238E27FC236}">
                <a16:creationId xmlns:a16="http://schemas.microsoft.com/office/drawing/2014/main" id="{142CBBAA-2639-87E2-32BE-42FCB5FAADF2}"/>
              </a:ext>
            </a:extLst>
          </p:cNvPr>
          <p:cNvSpPr/>
          <p:nvPr/>
        </p:nvSpPr>
        <p:spPr>
          <a:xfrm>
            <a:off x="2469117" y="3060074"/>
            <a:ext cx="2777490"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Motivación</a:t>
            </a:r>
            <a:endParaRPr lang="en-US" sz="2187" dirty="0"/>
          </a:p>
        </p:txBody>
      </p:sp>
      <p:sp>
        <p:nvSpPr>
          <p:cNvPr id="4" name="Text 4">
            <a:extLst>
              <a:ext uri="{FF2B5EF4-FFF2-40B4-BE49-F238E27FC236}">
                <a16:creationId xmlns:a16="http://schemas.microsoft.com/office/drawing/2014/main" id="{729C1736-8781-A7BC-A1E1-1967B1D9328F}"/>
              </a:ext>
            </a:extLst>
          </p:cNvPr>
          <p:cNvSpPr/>
          <p:nvPr/>
        </p:nvSpPr>
        <p:spPr>
          <a:xfrm>
            <a:off x="1504592" y="3518157"/>
            <a:ext cx="4706541" cy="1777008"/>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p>
        </p:txBody>
      </p:sp>
      <p:sp>
        <p:nvSpPr>
          <p:cNvPr id="5" name="Shape 5">
            <a:extLst>
              <a:ext uri="{FF2B5EF4-FFF2-40B4-BE49-F238E27FC236}">
                <a16:creationId xmlns:a16="http://schemas.microsoft.com/office/drawing/2014/main" id="{DD661506-18BF-FE9B-FCBC-9D0C65A140F5}"/>
              </a:ext>
            </a:extLst>
          </p:cNvPr>
          <p:cNvSpPr/>
          <p:nvPr/>
        </p:nvSpPr>
        <p:spPr>
          <a:xfrm>
            <a:off x="7635239"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6" name="Text 6">
            <a:extLst>
              <a:ext uri="{FF2B5EF4-FFF2-40B4-BE49-F238E27FC236}">
                <a16:creationId xmlns:a16="http://schemas.microsoft.com/office/drawing/2014/main" id="{BE0797F4-F302-8187-E8AF-FCA33DB5C577}"/>
              </a:ext>
            </a:extLst>
          </p:cNvPr>
          <p:cNvSpPr/>
          <p:nvPr/>
        </p:nvSpPr>
        <p:spPr>
          <a:xfrm>
            <a:off x="8759070" y="3060074"/>
            <a:ext cx="2918460"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Problema a Resolver</a:t>
            </a:r>
            <a:endParaRPr lang="en-US" sz="2187" dirty="0"/>
          </a:p>
        </p:txBody>
      </p:sp>
      <p:sp>
        <p:nvSpPr>
          <p:cNvPr id="7" name="Text 7">
            <a:extLst>
              <a:ext uri="{FF2B5EF4-FFF2-40B4-BE49-F238E27FC236}">
                <a16:creationId xmlns:a16="http://schemas.microsoft.com/office/drawing/2014/main" id="{F739319F-A033-D8B3-5E90-7D9CD050BF62}"/>
              </a:ext>
            </a:extLst>
          </p:cNvPr>
          <p:cNvSpPr/>
          <p:nvPr/>
        </p:nvSpPr>
        <p:spPr>
          <a:xfrm>
            <a:off x="7865030" y="3531082"/>
            <a:ext cx="4706541" cy="1421606"/>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La falta de recomendaciones personalizadas basadas en datos genómicos y </a:t>
            </a:r>
            <a:r>
              <a:rPr lang="en-US" sz="1750" dirty="0" err="1">
                <a:latin typeface="DM Sans" pitchFamily="34" charset="0"/>
                <a:ea typeface="DM Sans" pitchFamily="34" charset="-122"/>
                <a:cs typeface="DM Sans" pitchFamily="34" charset="-120"/>
              </a:rPr>
              <a:t>biométricos</a:t>
            </a:r>
            <a:r>
              <a:rPr lang="en-US" sz="1750" dirty="0">
                <a:latin typeface="DM Sans" pitchFamily="34" charset="0"/>
                <a:ea typeface="DM Sans" pitchFamily="34" charset="-122"/>
                <a:cs typeface="DM Sans"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5712B4DC-A654-992E-47F4-EF9C94682FBB}"/>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14" name="Shape 2">
            <a:extLst>
              <a:ext uri="{FF2B5EF4-FFF2-40B4-BE49-F238E27FC236}">
                <a16:creationId xmlns:a16="http://schemas.microsoft.com/office/drawing/2014/main" id="{4C49F0EB-FA92-CEB5-D79E-1EE2CD55DFC3}"/>
              </a:ext>
            </a:extLst>
          </p:cNvPr>
          <p:cNvSpPr/>
          <p:nvPr/>
        </p:nvSpPr>
        <p:spPr>
          <a:xfrm>
            <a:off x="243365" y="221420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3">
            <a:extLst>
              <a:ext uri="{FF2B5EF4-FFF2-40B4-BE49-F238E27FC236}">
                <a16:creationId xmlns:a16="http://schemas.microsoft.com/office/drawing/2014/main" id="{57D17403-893E-1895-E6CD-DD638D4A2E9F}"/>
              </a:ext>
            </a:extLst>
          </p:cNvPr>
          <p:cNvSpPr/>
          <p:nvPr/>
        </p:nvSpPr>
        <p:spPr>
          <a:xfrm>
            <a:off x="418983" y="2255877"/>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16" name="Text 4">
            <a:extLst>
              <a:ext uri="{FF2B5EF4-FFF2-40B4-BE49-F238E27FC236}">
                <a16:creationId xmlns:a16="http://schemas.microsoft.com/office/drawing/2014/main" id="{F68260EE-D584-BE0E-7A5B-6BCFDD79B7F5}"/>
              </a:ext>
            </a:extLst>
          </p:cNvPr>
          <p:cNvSpPr/>
          <p:nvPr/>
        </p:nvSpPr>
        <p:spPr>
          <a:xfrm>
            <a:off x="965478" y="2290524"/>
            <a:ext cx="6597371" cy="694373"/>
          </a:xfrm>
          <a:prstGeom prst="rect">
            <a:avLst/>
          </a:prstGeom>
          <a:noFill/>
          <a:ln/>
        </p:spPr>
        <p:txBody>
          <a:bodyPr wrap="squar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Diseño</a:t>
            </a:r>
            <a:r>
              <a:rPr lang="en-US" sz="2187" dirty="0">
                <a:latin typeface="Libre Baskerville" pitchFamily="34" charset="0"/>
                <a:ea typeface="Libre Baskerville" pitchFamily="34" charset="-122"/>
                <a:cs typeface="Libre Baskerville" pitchFamily="34" charset="-120"/>
              </a:rPr>
              <a:t> e </a:t>
            </a:r>
            <a:r>
              <a:rPr lang="en-US" sz="2187" dirty="0" err="1">
                <a:latin typeface="Libre Baskerville" pitchFamily="34" charset="0"/>
                <a:ea typeface="Libre Baskerville" pitchFamily="34" charset="-122"/>
                <a:cs typeface="Libre Baskerville" pitchFamily="34" charset="-120"/>
              </a:rPr>
              <a:t>implementación</a:t>
            </a:r>
            <a:r>
              <a:rPr lang="en-US" sz="2187" dirty="0">
                <a:latin typeface="Libre Baskerville" pitchFamily="34" charset="0"/>
                <a:ea typeface="Libre Baskerville" pitchFamily="34" charset="-122"/>
                <a:cs typeface="Libre Baskerville" pitchFamily="34" charset="-120"/>
              </a:rPr>
              <a:t> de la </a:t>
            </a:r>
            <a:r>
              <a:rPr lang="en-US" sz="2187" dirty="0" err="1">
                <a:latin typeface="Libre Baskerville" pitchFamily="34" charset="0"/>
                <a:ea typeface="Libre Baskerville" pitchFamily="34" charset="-122"/>
                <a:cs typeface="Libre Baskerville" pitchFamily="34" charset="-120"/>
              </a:rPr>
              <a:t>arquitectura</a:t>
            </a:r>
            <a:endParaRPr lang="en-US" sz="2187" dirty="0"/>
          </a:p>
        </p:txBody>
      </p:sp>
      <p:sp>
        <p:nvSpPr>
          <p:cNvPr id="22" name="Shape 10">
            <a:extLst>
              <a:ext uri="{FF2B5EF4-FFF2-40B4-BE49-F238E27FC236}">
                <a16:creationId xmlns:a16="http://schemas.microsoft.com/office/drawing/2014/main" id="{9070EEBC-9ABC-1917-B6CA-18CFAFFECC2B}"/>
              </a:ext>
            </a:extLst>
          </p:cNvPr>
          <p:cNvSpPr/>
          <p:nvPr/>
        </p:nvSpPr>
        <p:spPr>
          <a:xfrm>
            <a:off x="243365" y="3024907"/>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3" name="Text 11">
            <a:extLst>
              <a:ext uri="{FF2B5EF4-FFF2-40B4-BE49-F238E27FC236}">
                <a16:creationId xmlns:a16="http://schemas.microsoft.com/office/drawing/2014/main" id="{5087A5A4-1590-2C1D-4AF0-2E7B2924AB4E}"/>
              </a:ext>
            </a:extLst>
          </p:cNvPr>
          <p:cNvSpPr/>
          <p:nvPr/>
        </p:nvSpPr>
        <p:spPr>
          <a:xfrm>
            <a:off x="390646" y="3066579"/>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24" name="Text 12">
            <a:extLst>
              <a:ext uri="{FF2B5EF4-FFF2-40B4-BE49-F238E27FC236}">
                <a16:creationId xmlns:a16="http://schemas.microsoft.com/office/drawing/2014/main" id="{67CA4E16-E301-14A7-B22F-A88BD3188478}"/>
              </a:ext>
            </a:extLst>
          </p:cNvPr>
          <p:cNvSpPr/>
          <p:nvPr/>
        </p:nvSpPr>
        <p:spPr>
          <a:xfrm>
            <a:off x="965479" y="3101226"/>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Búsqueda</a:t>
            </a:r>
            <a:r>
              <a:rPr lang="en-US" sz="2187" dirty="0">
                <a:latin typeface="Libre Baskerville" pitchFamily="34" charset="0"/>
                <a:ea typeface="Libre Baskerville" pitchFamily="34" charset="-122"/>
                <a:cs typeface="Libre Baskerville" pitchFamily="34" charset="-120"/>
              </a:rPr>
              <a:t> de </a:t>
            </a:r>
            <a:r>
              <a:rPr lang="en-US" sz="2187" dirty="0" err="1">
                <a:latin typeface="Libre Baskerville" pitchFamily="34" charset="0"/>
                <a:ea typeface="Libre Baskerville" pitchFamily="34" charset="-122"/>
                <a:cs typeface="Libre Baskerville" pitchFamily="34" charset="-120"/>
              </a:rPr>
              <a:t>información</a:t>
            </a:r>
            <a:endParaRPr lang="en-US" sz="2187" dirty="0"/>
          </a:p>
        </p:txBody>
      </p:sp>
      <p:sp>
        <p:nvSpPr>
          <p:cNvPr id="26" name="Shape 2">
            <a:extLst>
              <a:ext uri="{FF2B5EF4-FFF2-40B4-BE49-F238E27FC236}">
                <a16:creationId xmlns:a16="http://schemas.microsoft.com/office/drawing/2014/main" id="{3EB89418-1F8B-D82B-47D3-93C72ADAB9B1}"/>
              </a:ext>
            </a:extLst>
          </p:cNvPr>
          <p:cNvSpPr/>
          <p:nvPr/>
        </p:nvSpPr>
        <p:spPr>
          <a:xfrm>
            <a:off x="243365" y="3759290"/>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7" name="Text 3">
            <a:extLst>
              <a:ext uri="{FF2B5EF4-FFF2-40B4-BE49-F238E27FC236}">
                <a16:creationId xmlns:a16="http://schemas.microsoft.com/office/drawing/2014/main" id="{CCB9F406-1B4A-55ED-9C51-CCECC6AEC4C9}"/>
              </a:ext>
            </a:extLst>
          </p:cNvPr>
          <p:cNvSpPr/>
          <p:nvPr/>
        </p:nvSpPr>
        <p:spPr>
          <a:xfrm>
            <a:off x="418983" y="3800962"/>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3</a:t>
            </a:r>
            <a:endParaRPr lang="en-US" sz="2624" dirty="0"/>
          </a:p>
        </p:txBody>
      </p:sp>
      <p:sp>
        <p:nvSpPr>
          <p:cNvPr id="28" name="Text 4">
            <a:extLst>
              <a:ext uri="{FF2B5EF4-FFF2-40B4-BE49-F238E27FC236}">
                <a16:creationId xmlns:a16="http://schemas.microsoft.com/office/drawing/2014/main" id="{4155D69A-A87F-7EEF-688D-E4DD21639D38}"/>
              </a:ext>
            </a:extLst>
          </p:cNvPr>
          <p:cNvSpPr/>
          <p:nvPr/>
        </p:nvSpPr>
        <p:spPr>
          <a:xfrm>
            <a:off x="965479" y="3835609"/>
            <a:ext cx="5413550" cy="694373"/>
          </a:xfrm>
          <a:prstGeom prst="rect">
            <a:avLst/>
          </a:prstGeom>
          <a:noFill/>
          <a:ln/>
        </p:spPr>
        <p:txBody>
          <a:bodyPr wrap="squar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Aplicar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algoritmos</a:t>
            </a:r>
            <a:r>
              <a:rPr lang="en-US" sz="2187" dirty="0">
                <a:latin typeface="Libre Baskerville" pitchFamily="34" charset="0"/>
                <a:ea typeface="Libre Baskerville" pitchFamily="34" charset="-122"/>
                <a:cs typeface="Libre Baskerville" pitchFamily="34" charset="-120"/>
              </a:rPr>
              <a:t> al chatbot</a:t>
            </a:r>
            <a:endParaRPr lang="en-US" sz="2187" dirty="0"/>
          </a:p>
        </p:txBody>
      </p:sp>
      <p:sp>
        <p:nvSpPr>
          <p:cNvPr id="29" name="Shape 10">
            <a:extLst>
              <a:ext uri="{FF2B5EF4-FFF2-40B4-BE49-F238E27FC236}">
                <a16:creationId xmlns:a16="http://schemas.microsoft.com/office/drawing/2014/main" id="{92FFAEDA-7E0A-CE2F-EBFA-EF64F4B54EB7}"/>
              </a:ext>
            </a:extLst>
          </p:cNvPr>
          <p:cNvSpPr/>
          <p:nvPr/>
        </p:nvSpPr>
        <p:spPr>
          <a:xfrm>
            <a:off x="243365" y="456999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0" name="Text 11">
            <a:extLst>
              <a:ext uri="{FF2B5EF4-FFF2-40B4-BE49-F238E27FC236}">
                <a16:creationId xmlns:a16="http://schemas.microsoft.com/office/drawing/2014/main" id="{42D7E25F-E845-FCFC-18CE-A4DA7CFB2AF9}"/>
              </a:ext>
            </a:extLst>
          </p:cNvPr>
          <p:cNvSpPr/>
          <p:nvPr/>
        </p:nvSpPr>
        <p:spPr>
          <a:xfrm>
            <a:off x="390646" y="4611664"/>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4</a:t>
            </a:r>
            <a:endParaRPr lang="en-US" sz="2624" dirty="0"/>
          </a:p>
        </p:txBody>
      </p:sp>
      <p:sp>
        <p:nvSpPr>
          <p:cNvPr id="31" name="Text 12">
            <a:extLst>
              <a:ext uri="{FF2B5EF4-FFF2-40B4-BE49-F238E27FC236}">
                <a16:creationId xmlns:a16="http://schemas.microsoft.com/office/drawing/2014/main" id="{1EDCB4E7-3479-84E0-20FB-47E8D261A350}"/>
              </a:ext>
            </a:extLst>
          </p:cNvPr>
          <p:cNvSpPr/>
          <p:nvPr/>
        </p:nvSpPr>
        <p:spPr>
          <a:xfrm>
            <a:off x="965479" y="4646311"/>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Evaluar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el</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desempeño</a:t>
            </a:r>
            <a:endParaRPr lang="en-US" sz="2187" dirty="0"/>
          </a:p>
        </p:txBody>
      </p:sp>
      <p:sp>
        <p:nvSpPr>
          <p:cNvPr id="32" name="Shape 10">
            <a:extLst>
              <a:ext uri="{FF2B5EF4-FFF2-40B4-BE49-F238E27FC236}">
                <a16:creationId xmlns:a16="http://schemas.microsoft.com/office/drawing/2014/main" id="{EC509456-7C06-9559-A3B9-897045F1273F}"/>
              </a:ext>
            </a:extLst>
          </p:cNvPr>
          <p:cNvSpPr/>
          <p:nvPr/>
        </p:nvSpPr>
        <p:spPr>
          <a:xfrm>
            <a:off x="243365" y="530437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3" name="Text 11">
            <a:extLst>
              <a:ext uri="{FF2B5EF4-FFF2-40B4-BE49-F238E27FC236}">
                <a16:creationId xmlns:a16="http://schemas.microsoft.com/office/drawing/2014/main" id="{8F0E7E22-1A2A-1201-E877-6AA981F65AD5}"/>
              </a:ext>
            </a:extLst>
          </p:cNvPr>
          <p:cNvSpPr/>
          <p:nvPr/>
        </p:nvSpPr>
        <p:spPr>
          <a:xfrm>
            <a:off x="390646" y="5346047"/>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5</a:t>
            </a:r>
            <a:endParaRPr lang="en-US" sz="2624" dirty="0"/>
          </a:p>
        </p:txBody>
      </p:sp>
      <p:sp>
        <p:nvSpPr>
          <p:cNvPr id="34" name="Text 12">
            <a:extLst>
              <a:ext uri="{FF2B5EF4-FFF2-40B4-BE49-F238E27FC236}">
                <a16:creationId xmlns:a16="http://schemas.microsoft.com/office/drawing/2014/main" id="{1DD4BC07-6D88-4970-648A-2E13329959EC}"/>
              </a:ext>
            </a:extLst>
          </p:cNvPr>
          <p:cNvSpPr/>
          <p:nvPr/>
        </p:nvSpPr>
        <p:spPr>
          <a:xfrm>
            <a:off x="965479" y="5380694"/>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Analizar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los</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resultados</a:t>
            </a:r>
            <a:endParaRPr lang="en-US" sz="2187" dirty="0"/>
          </a:p>
        </p:txBody>
      </p:sp>
      <p:pic>
        <p:nvPicPr>
          <p:cNvPr id="38" name="Imagen 37" descr="Un reloj de manecillas redondo&#10;&#10;Descripción generada automáticamente con confianza media">
            <a:extLst>
              <a:ext uri="{FF2B5EF4-FFF2-40B4-BE49-F238E27FC236}">
                <a16:creationId xmlns:a16="http://schemas.microsoft.com/office/drawing/2014/main" id="{E70D930D-8B02-8BE6-F344-2015C6C855DE}"/>
              </a:ext>
            </a:extLst>
          </p:cNvPr>
          <p:cNvPicPr>
            <a:picLocks noChangeAspect="1"/>
          </p:cNvPicPr>
          <p:nvPr/>
        </p:nvPicPr>
        <p:blipFill>
          <a:blip r:embed="rId3"/>
          <a:stretch>
            <a:fillRect/>
          </a:stretch>
        </p:blipFill>
        <p:spPr>
          <a:xfrm>
            <a:off x="8987271" y="1532702"/>
            <a:ext cx="4953000" cy="4953000"/>
          </a:xfrm>
          <a:prstGeom prst="rect">
            <a:avLst/>
          </a:prstGeom>
          <a:ln>
            <a:solidFill>
              <a:schemeClr val="tx1"/>
            </a:solidFill>
          </a:ln>
        </p:spPr>
      </p:pic>
    </p:spTree>
    <p:extLst>
      <p:ext uri="{BB962C8B-B14F-4D97-AF65-F5344CB8AC3E}">
        <p14:creationId xmlns:p14="http://schemas.microsoft.com/office/powerpoint/2010/main" val="82160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
            <a:extLst>
              <a:ext uri="{FF2B5EF4-FFF2-40B4-BE49-F238E27FC236}">
                <a16:creationId xmlns:a16="http://schemas.microsoft.com/office/drawing/2014/main" id="{E34E72B1-33DF-4D09-BFF0-FA497B0C35F6}"/>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pic>
        <p:nvPicPr>
          <p:cNvPr id="2" name="Object 3" descr="preencoded.png">
            <a:extLst>
              <a:ext uri="{FF2B5EF4-FFF2-40B4-BE49-F238E27FC236}">
                <a16:creationId xmlns:a16="http://schemas.microsoft.com/office/drawing/2014/main" id="{26F35F25-896C-D902-88FA-450D4B133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428" y="2725616"/>
            <a:ext cx="432934" cy="556629"/>
          </a:xfrm>
          <a:prstGeom prst="rect">
            <a:avLst/>
          </a:prstGeom>
        </p:spPr>
      </p:pic>
      <p:sp>
        <p:nvSpPr>
          <p:cNvPr id="3" name="Object 4">
            <a:extLst>
              <a:ext uri="{FF2B5EF4-FFF2-40B4-BE49-F238E27FC236}">
                <a16:creationId xmlns:a16="http://schemas.microsoft.com/office/drawing/2014/main" id="{5E44BE89-F04E-F245-4CCB-BE7C96BD099C}"/>
              </a:ext>
            </a:extLst>
          </p:cNvPr>
          <p:cNvSpPr/>
          <p:nvPr/>
        </p:nvSpPr>
        <p:spPr>
          <a:xfrm>
            <a:off x="1718274" y="2460171"/>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Comprender y generar textos de apariencia humana</a:t>
            </a:r>
            <a:endParaRPr lang="en-US" sz="2000" dirty="0">
              <a:latin typeface="Libre Baskerville" panose="02000000000000000000" pitchFamily="2" charset="0"/>
            </a:endParaRPr>
          </a:p>
        </p:txBody>
      </p:sp>
      <p:sp>
        <p:nvSpPr>
          <p:cNvPr id="4" name="Object 5">
            <a:extLst>
              <a:ext uri="{FF2B5EF4-FFF2-40B4-BE49-F238E27FC236}">
                <a16:creationId xmlns:a16="http://schemas.microsoft.com/office/drawing/2014/main" id="{DA411049-93CB-6CFF-FE2D-60C27ACEFB2C}"/>
              </a:ext>
            </a:extLst>
          </p:cNvPr>
          <p:cNvSpPr/>
          <p:nvPr/>
        </p:nvSpPr>
        <p:spPr>
          <a:xfrm>
            <a:off x="1718274" y="3029182"/>
            <a:ext cx="4931214" cy="986471"/>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Los LLM pueden comprender y generar textos similares a los humanos, lo que los hace útiles para tareas médicas repetitivas y para mejorar la atención al paciente.</a:t>
            </a:r>
            <a:endParaRPr lang="en-US" sz="2000" dirty="0">
              <a:solidFill>
                <a:srgbClr val="343331"/>
              </a:solidFill>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7D10B1C7-6D1A-4B81-8385-68D0B4C91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96" y="4741907"/>
            <a:ext cx="568998" cy="568998"/>
          </a:xfrm>
          <a:prstGeom prst="rect">
            <a:avLst/>
          </a:prstGeom>
        </p:spPr>
      </p:pic>
      <p:sp>
        <p:nvSpPr>
          <p:cNvPr id="6" name="Object 7">
            <a:extLst>
              <a:ext uri="{FF2B5EF4-FFF2-40B4-BE49-F238E27FC236}">
                <a16:creationId xmlns:a16="http://schemas.microsoft.com/office/drawing/2014/main" id="{4CCA6206-A498-EDF8-1BA9-2A62F1B464CB}"/>
              </a:ext>
            </a:extLst>
          </p:cNvPr>
          <p:cNvSpPr/>
          <p:nvPr/>
        </p:nvSpPr>
        <p:spPr>
          <a:xfrm>
            <a:off x="1696760" y="4461119"/>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Extraer información de las historias clínicas electrónicas y los datos de los pacientes</a:t>
            </a:r>
            <a:endParaRPr lang="en-US" sz="2000" dirty="0">
              <a:latin typeface="Libre Baskerville" panose="02000000000000000000" pitchFamily="2" charset="0"/>
            </a:endParaRPr>
          </a:p>
        </p:txBody>
      </p:sp>
      <p:sp>
        <p:nvSpPr>
          <p:cNvPr id="7" name="Object 8">
            <a:extLst>
              <a:ext uri="{FF2B5EF4-FFF2-40B4-BE49-F238E27FC236}">
                <a16:creationId xmlns:a16="http://schemas.microsoft.com/office/drawing/2014/main" id="{0789AC74-BC4F-AEC5-7C41-915A5DE849A0}"/>
              </a:ext>
            </a:extLst>
          </p:cNvPr>
          <p:cNvSpPr/>
          <p:nvPr/>
        </p:nvSpPr>
        <p:spPr>
          <a:xfrm>
            <a:off x="1718274" y="4957997"/>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Con el crecimiento exponencial de las historias clínicas electrónicas y los datos generados por los pacientes, los LLM pueden ayudar a extraer información valiosa y fundamentar la toma de decisiones.</a:t>
            </a:r>
            <a:endParaRPr lang="en-US" sz="2000" dirty="0">
              <a:solidFill>
                <a:srgbClr val="343331"/>
              </a:solidFill>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C1E843F0-23D3-6FCA-4397-B9FE00E15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7989" y="2768051"/>
            <a:ext cx="494781" cy="519520"/>
          </a:xfrm>
          <a:prstGeom prst="rect">
            <a:avLst/>
          </a:prstGeom>
        </p:spPr>
      </p:pic>
      <p:sp>
        <p:nvSpPr>
          <p:cNvPr id="9" name="Object 10">
            <a:extLst>
              <a:ext uri="{FF2B5EF4-FFF2-40B4-BE49-F238E27FC236}">
                <a16:creationId xmlns:a16="http://schemas.microsoft.com/office/drawing/2014/main" id="{DCFA656E-3E35-7E3F-3EDF-96E23545743C}"/>
              </a:ext>
            </a:extLst>
          </p:cNvPr>
          <p:cNvSpPr/>
          <p:nvPr/>
        </p:nvSpPr>
        <p:spPr>
          <a:xfrm>
            <a:off x="7881272" y="2460171"/>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Evaluación comparativa del rendimiento de los LLM en tareas médicas</a:t>
            </a:r>
            <a:endParaRPr lang="en-US" sz="2000" dirty="0">
              <a:latin typeface="Libre Baskerville" panose="02000000000000000000" pitchFamily="2" charset="0"/>
            </a:endParaRPr>
          </a:p>
        </p:txBody>
      </p:sp>
      <p:sp>
        <p:nvSpPr>
          <p:cNvPr id="10" name="Object 11">
            <a:extLst>
              <a:ext uri="{FF2B5EF4-FFF2-40B4-BE49-F238E27FC236}">
                <a16:creationId xmlns:a16="http://schemas.microsoft.com/office/drawing/2014/main" id="{ED0CAAF3-1E0C-D3E8-B205-2FDC300F939F}"/>
              </a:ext>
            </a:extLst>
          </p:cNvPr>
          <p:cNvSpPr/>
          <p:nvPr/>
        </p:nvSpPr>
        <p:spPr>
          <a:xfrm>
            <a:off x="7881272" y="2930853"/>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La clasificación Open Medical-LLM evalúa el rendimiento de los LLM en tareas de respuesta a preguntas médicas, utilizando conjuntos de datos como </a:t>
            </a:r>
            <a:r>
              <a:rPr lang="es-ES" sz="1400" kern="0" spc="38" dirty="0" err="1">
                <a:solidFill>
                  <a:srgbClr val="343331"/>
                </a:solidFill>
                <a:latin typeface="Libre Baskerville" panose="02000000000000000000" pitchFamily="2" charset="0"/>
                <a:ea typeface="Roboto" pitchFamily="34" charset="-122"/>
                <a:cs typeface="Roboto" pitchFamily="34" charset="-120"/>
              </a:rPr>
              <a:t>MedQA</a:t>
            </a:r>
            <a:r>
              <a:rPr lang="es-ES" sz="1400" kern="0" spc="38" dirty="0">
                <a:solidFill>
                  <a:srgbClr val="343331"/>
                </a:solidFill>
                <a:latin typeface="Libre Baskerville" panose="02000000000000000000" pitchFamily="2" charset="0"/>
                <a:ea typeface="Roboto" pitchFamily="34" charset="-122"/>
                <a:cs typeface="Roboto" pitchFamily="34" charset="-120"/>
              </a:rPr>
              <a:t>, </a:t>
            </a:r>
            <a:r>
              <a:rPr lang="es-ES" sz="1400" kern="0" spc="38" dirty="0" err="1">
                <a:solidFill>
                  <a:srgbClr val="343331"/>
                </a:solidFill>
                <a:latin typeface="Libre Baskerville" panose="02000000000000000000" pitchFamily="2" charset="0"/>
                <a:ea typeface="Roboto" pitchFamily="34" charset="-122"/>
                <a:cs typeface="Roboto" pitchFamily="34" charset="-120"/>
              </a:rPr>
              <a:t>PubMedQA</a:t>
            </a:r>
            <a:r>
              <a:rPr lang="es-ES" sz="1400" kern="0" spc="38" dirty="0">
                <a:solidFill>
                  <a:srgbClr val="343331"/>
                </a:solidFill>
                <a:latin typeface="Libre Baskerville" panose="02000000000000000000" pitchFamily="2" charset="0"/>
                <a:ea typeface="Roboto" pitchFamily="34" charset="-122"/>
                <a:cs typeface="Roboto" pitchFamily="34" charset="-120"/>
              </a:rPr>
              <a:t> y </a:t>
            </a:r>
            <a:r>
              <a:rPr lang="es-ES" sz="1400" kern="0" spc="38" dirty="0" err="1">
                <a:solidFill>
                  <a:srgbClr val="343331"/>
                </a:solidFill>
                <a:latin typeface="Libre Baskerville" panose="02000000000000000000" pitchFamily="2" charset="0"/>
                <a:ea typeface="Roboto" pitchFamily="34" charset="-122"/>
                <a:cs typeface="Roboto" pitchFamily="34" charset="-120"/>
              </a:rPr>
              <a:t>MedMCQ</a:t>
            </a:r>
            <a:r>
              <a:rPr lang="es-ES" sz="1400" kern="0" spc="38" dirty="0">
                <a:solidFill>
                  <a:srgbClr val="343331"/>
                </a:solidFill>
                <a:latin typeface="Libre Baskerville" panose="02000000000000000000" pitchFamily="2" charset="0"/>
                <a:ea typeface="Roboto" pitchFamily="34" charset="-122"/>
                <a:cs typeface="Roboto" pitchFamily="34" charset="-120"/>
              </a:rPr>
              <a:t>.</a:t>
            </a:r>
            <a:endParaRPr lang="en-US" sz="2000" dirty="0">
              <a:solidFill>
                <a:srgbClr val="343331"/>
              </a:solidFill>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B7C8BA8-647C-9D4A-929C-949055A0F0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3772" y="4673498"/>
            <a:ext cx="568998" cy="568998"/>
          </a:xfrm>
          <a:prstGeom prst="rect">
            <a:avLst/>
          </a:prstGeom>
        </p:spPr>
      </p:pic>
      <p:sp>
        <p:nvSpPr>
          <p:cNvPr id="17" name="Object 13">
            <a:extLst>
              <a:ext uri="{FF2B5EF4-FFF2-40B4-BE49-F238E27FC236}">
                <a16:creationId xmlns:a16="http://schemas.microsoft.com/office/drawing/2014/main" id="{20E5EDC9-6322-D79C-5366-FE06AD57972F}"/>
              </a:ext>
            </a:extLst>
          </p:cNvPr>
          <p:cNvSpPr/>
          <p:nvPr/>
        </p:nvSpPr>
        <p:spPr>
          <a:xfrm>
            <a:off x="7881272" y="4461119"/>
            <a:ext cx="5052368" cy="212379"/>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LLM especializado en medicina: Med-PaLM 2</a:t>
            </a:r>
            <a:endParaRPr lang="en-US" sz="2000" dirty="0">
              <a:latin typeface="Libre Baskerville" panose="02000000000000000000" pitchFamily="2" charset="0"/>
            </a:endParaRPr>
          </a:p>
        </p:txBody>
      </p:sp>
      <p:sp>
        <p:nvSpPr>
          <p:cNvPr id="18" name="Object 14">
            <a:extLst>
              <a:ext uri="{FF2B5EF4-FFF2-40B4-BE49-F238E27FC236}">
                <a16:creationId xmlns:a16="http://schemas.microsoft.com/office/drawing/2014/main" id="{88E2D555-5B5F-739D-E94F-585B55B9AEBD}"/>
              </a:ext>
            </a:extLst>
          </p:cNvPr>
          <p:cNvSpPr/>
          <p:nvPr/>
        </p:nvSpPr>
        <p:spPr>
          <a:xfrm>
            <a:off x="7881272" y="4851899"/>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Med-PaLM 2, un LLM específico para medicina, obtuvo una puntuación del 86,5% en </a:t>
            </a:r>
            <a:r>
              <a:rPr lang="es-ES" sz="1400" kern="0" spc="38" dirty="0" err="1">
                <a:solidFill>
                  <a:srgbClr val="343331"/>
                </a:solidFill>
                <a:latin typeface="Libre Baskerville" panose="02000000000000000000" pitchFamily="2" charset="0"/>
                <a:ea typeface="Roboto" pitchFamily="34" charset="-122"/>
                <a:cs typeface="Roboto" pitchFamily="34" charset="-120"/>
              </a:rPr>
              <a:t>MedQA</a:t>
            </a:r>
            <a:r>
              <a:rPr lang="es-ES" sz="1400" kern="0" spc="38" dirty="0">
                <a:solidFill>
                  <a:srgbClr val="343331"/>
                </a:solidFill>
                <a:latin typeface="Libre Baskerville" panose="02000000000000000000" pitchFamily="2" charset="0"/>
                <a:ea typeface="Roboto" pitchFamily="34" charset="-122"/>
                <a:cs typeface="Roboto" pitchFamily="34" charset="-120"/>
              </a:rPr>
              <a:t> y superó a su predecesor, con evaluaciones humanas que indicaban una preferencia por su respuesta.</a:t>
            </a:r>
            <a:endParaRPr lang="en-US" sz="2000" dirty="0">
              <a:solidFill>
                <a:srgbClr val="343331"/>
              </a:solidFill>
              <a:latin typeface="Libre Baskerville" panose="02000000000000000000" pitchFamily="2" charset="0"/>
            </a:endParaRPr>
          </a:p>
        </p:txBody>
      </p:sp>
    </p:spTree>
    <p:extLst>
      <p:ext uri="{BB962C8B-B14F-4D97-AF65-F5344CB8AC3E}">
        <p14:creationId xmlns:p14="http://schemas.microsoft.com/office/powerpoint/2010/main" val="383446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3213F17E-CD62-A404-AE13-80836CF15CF3}"/>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sp>
        <p:nvSpPr>
          <p:cNvPr id="14" name="Object 3">
            <a:extLst>
              <a:ext uri="{FF2B5EF4-FFF2-40B4-BE49-F238E27FC236}">
                <a16:creationId xmlns:a16="http://schemas.microsoft.com/office/drawing/2014/main" id="{571DF21E-FE0D-E27E-6D3E-749F40106DA7}"/>
              </a:ext>
            </a:extLst>
          </p:cNvPr>
          <p:cNvSpPr/>
          <p:nvPr/>
        </p:nvSpPr>
        <p:spPr>
          <a:xfrm>
            <a:off x="1107502"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15" name="Object 4">
            <a:extLst>
              <a:ext uri="{FF2B5EF4-FFF2-40B4-BE49-F238E27FC236}">
                <a16:creationId xmlns:a16="http://schemas.microsoft.com/office/drawing/2014/main" id="{826CD018-027A-231F-0F18-8907E6EB3D17}"/>
              </a:ext>
            </a:extLst>
          </p:cNvPr>
          <p:cNvSpPr/>
          <p:nvPr/>
        </p:nvSpPr>
        <p:spPr>
          <a:xfrm>
            <a:off x="1393181" y="2092436"/>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Precisión</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información</a:t>
            </a:r>
            <a:endParaRPr lang="en-US" dirty="0">
              <a:latin typeface="Libre Baskerville" panose="02000000000000000000" pitchFamily="2" charset="0"/>
            </a:endParaRPr>
          </a:p>
        </p:txBody>
      </p:sp>
      <p:sp>
        <p:nvSpPr>
          <p:cNvPr id="16" name="Object 5">
            <a:extLst>
              <a:ext uri="{FF2B5EF4-FFF2-40B4-BE49-F238E27FC236}">
                <a16:creationId xmlns:a16="http://schemas.microsoft.com/office/drawing/2014/main" id="{2AA95BED-5CDA-5D76-C14C-D42F000B06E1}"/>
              </a:ext>
            </a:extLst>
          </p:cNvPr>
          <p:cNvSpPr/>
          <p:nvPr/>
        </p:nvSpPr>
        <p:spPr>
          <a:xfrm>
            <a:off x="1354604" y="2635204"/>
            <a:ext cx="3124390" cy="1512509"/>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médicos deben garantizar la exactitud y calidad de la </a:t>
            </a:r>
            <a:r>
              <a:rPr lang="es-ES" sz="1116" kern="0" spc="34" dirty="0">
                <a:solidFill>
                  <a:srgbClr val="343331"/>
                </a:solidFill>
                <a:latin typeface="Libre Baskerville" panose="02000000000000000000" pitchFamily="2" charset="0"/>
                <a:ea typeface="Roboto" pitchFamily="34" charset="-122"/>
                <a:cs typeface="Roboto" pitchFamily="34" charset="-120"/>
              </a:rPr>
              <a:t>información</a:t>
            </a:r>
            <a:r>
              <a:rPr lang="es-ES" sz="1116" kern="0" spc="34" dirty="0">
                <a:latin typeface="Libre Baskerville" panose="02000000000000000000" pitchFamily="2" charset="0"/>
                <a:ea typeface="Roboto" pitchFamily="34" charset="-122"/>
                <a:cs typeface="Roboto" pitchFamily="34" charset="-120"/>
              </a:rPr>
              <a:t> que proporcionan para evitar consecuencias potencialmente perjudiciales para la salud de los usuarios.</a:t>
            </a:r>
            <a:endParaRPr lang="en-US" dirty="0">
              <a:latin typeface="Libre Baskerville" panose="02000000000000000000" pitchFamily="2" charset="0"/>
            </a:endParaRPr>
          </a:p>
        </p:txBody>
      </p:sp>
      <p:sp>
        <p:nvSpPr>
          <p:cNvPr id="19" name="Object 6">
            <a:extLst>
              <a:ext uri="{FF2B5EF4-FFF2-40B4-BE49-F238E27FC236}">
                <a16:creationId xmlns:a16="http://schemas.microsoft.com/office/drawing/2014/main" id="{5A21B822-A1E9-E460-9FFD-F0B4AC274575}"/>
              </a:ext>
            </a:extLst>
          </p:cNvPr>
          <p:cNvSpPr/>
          <p:nvPr/>
        </p:nvSpPr>
        <p:spPr>
          <a:xfrm>
            <a:off x="5194135"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0" name="Object 7">
            <a:extLst>
              <a:ext uri="{FF2B5EF4-FFF2-40B4-BE49-F238E27FC236}">
                <a16:creationId xmlns:a16="http://schemas.microsoft.com/office/drawing/2014/main" id="{1EB5031B-8D72-5243-0ACD-49EE9F4CD3AC}"/>
              </a:ext>
            </a:extLst>
          </p:cNvPr>
          <p:cNvSpPr/>
          <p:nvPr/>
        </p:nvSpPr>
        <p:spPr>
          <a:xfrm>
            <a:off x="5356019" y="2085771"/>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Lenguaje</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médico</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complejo</a:t>
            </a:r>
            <a:endParaRPr lang="en-US" dirty="0">
              <a:latin typeface="Libre Baskerville" panose="02000000000000000000" pitchFamily="2" charset="0"/>
            </a:endParaRPr>
          </a:p>
        </p:txBody>
      </p:sp>
      <p:sp>
        <p:nvSpPr>
          <p:cNvPr id="21" name="Object 8">
            <a:extLst>
              <a:ext uri="{FF2B5EF4-FFF2-40B4-BE49-F238E27FC236}">
                <a16:creationId xmlns:a16="http://schemas.microsoft.com/office/drawing/2014/main" id="{EDA5DD35-1CC8-A7A7-2D39-6C5DFB297ADB}"/>
              </a:ext>
            </a:extLst>
          </p:cNvPr>
          <p:cNvSpPr/>
          <p:nvPr/>
        </p:nvSpPr>
        <p:spPr>
          <a:xfrm>
            <a:off x="5518992" y="2659190"/>
            <a:ext cx="3054586" cy="1616940"/>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tienen que ser capaces de entender y responder al lenguaje complejo y especializado que se utiliza en el ámbito médico, incluida la terminología médica y su jerga</a:t>
            </a:r>
            <a:endParaRPr lang="en-US" dirty="0">
              <a:latin typeface="Libre Baskerville" panose="02000000000000000000" pitchFamily="2" charset="0"/>
            </a:endParaRPr>
          </a:p>
        </p:txBody>
      </p:sp>
      <p:sp>
        <p:nvSpPr>
          <p:cNvPr id="22" name="Object 9">
            <a:extLst>
              <a:ext uri="{FF2B5EF4-FFF2-40B4-BE49-F238E27FC236}">
                <a16:creationId xmlns:a16="http://schemas.microsoft.com/office/drawing/2014/main" id="{2A2BECB4-0B45-1914-82AD-8CE17C566F77}"/>
              </a:ext>
            </a:extLst>
          </p:cNvPr>
          <p:cNvSpPr/>
          <p:nvPr/>
        </p:nvSpPr>
        <p:spPr>
          <a:xfrm>
            <a:off x="9280769"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3" name="Object 10">
            <a:extLst>
              <a:ext uri="{FF2B5EF4-FFF2-40B4-BE49-F238E27FC236}">
                <a16:creationId xmlns:a16="http://schemas.microsoft.com/office/drawing/2014/main" id="{03CFBA26-33CE-11FC-3A3F-2EE7DBE2DF4D}"/>
              </a:ext>
            </a:extLst>
          </p:cNvPr>
          <p:cNvSpPr/>
          <p:nvPr/>
        </p:nvSpPr>
        <p:spPr>
          <a:xfrm>
            <a:off x="9442653" y="2092436"/>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Colaboración</a:t>
            </a:r>
            <a:r>
              <a:rPr lang="en-US" sz="1250" b="1" kern="0" spc="125" dirty="0">
                <a:latin typeface="Libre Baskerville" panose="02000000000000000000" pitchFamily="2" charset="0"/>
                <a:ea typeface="Roboto" pitchFamily="34" charset="-122"/>
                <a:cs typeface="Roboto" pitchFamily="34" charset="-120"/>
              </a:rPr>
              <a:t> con </a:t>
            </a:r>
            <a:r>
              <a:rPr lang="en-US" sz="1250" b="1" kern="0" spc="125" dirty="0" err="1">
                <a:latin typeface="Libre Baskerville" panose="02000000000000000000" pitchFamily="2" charset="0"/>
                <a:ea typeface="Roboto" pitchFamily="34" charset="-122"/>
                <a:cs typeface="Roboto" pitchFamily="34" charset="-120"/>
              </a:rPr>
              <a:t>Profesionales</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Salud</a:t>
            </a:r>
            <a:endParaRPr lang="en-US" dirty="0">
              <a:latin typeface="Libre Baskerville" panose="02000000000000000000" pitchFamily="2" charset="0"/>
            </a:endParaRPr>
          </a:p>
        </p:txBody>
      </p:sp>
      <p:sp>
        <p:nvSpPr>
          <p:cNvPr id="24" name="Object 11">
            <a:extLst>
              <a:ext uri="{FF2B5EF4-FFF2-40B4-BE49-F238E27FC236}">
                <a16:creationId xmlns:a16="http://schemas.microsoft.com/office/drawing/2014/main" id="{AB835B27-B776-AFE9-10AE-ED14ED421967}"/>
              </a:ext>
            </a:extLst>
          </p:cNvPr>
          <p:cNvSpPr/>
          <p:nvPr/>
        </p:nvSpPr>
        <p:spPr>
          <a:xfrm>
            <a:off x="9518537" y="2636297"/>
            <a:ext cx="3215983" cy="1298249"/>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deben colaborar estrechamente con profesionales de la salud, como médicos y enfermeras, para validar los algoritmos y recomendaciones utilizados, asegurándose de que se ajustan a las últimas investigaciones médicas y a las mejores prácticas.</a:t>
            </a:r>
            <a:endParaRPr lang="en-US" dirty="0">
              <a:latin typeface="Libre Baskerville" panose="02000000000000000000" pitchFamily="2" charset="0"/>
            </a:endParaRPr>
          </a:p>
        </p:txBody>
      </p:sp>
      <p:sp>
        <p:nvSpPr>
          <p:cNvPr id="25" name="Object 12">
            <a:extLst>
              <a:ext uri="{FF2B5EF4-FFF2-40B4-BE49-F238E27FC236}">
                <a16:creationId xmlns:a16="http://schemas.microsoft.com/office/drawing/2014/main" id="{0DC30E4C-9510-3EDB-1470-A70F99AE9196}"/>
              </a:ext>
            </a:extLst>
          </p:cNvPr>
          <p:cNvSpPr/>
          <p:nvPr/>
        </p:nvSpPr>
        <p:spPr>
          <a:xfrm>
            <a:off x="1107502"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6" name="Object 13">
            <a:extLst>
              <a:ext uri="{FF2B5EF4-FFF2-40B4-BE49-F238E27FC236}">
                <a16:creationId xmlns:a16="http://schemas.microsoft.com/office/drawing/2014/main" id="{7B1DDD4A-6356-507F-6964-03BAC5FB9A33}"/>
              </a:ext>
            </a:extLst>
          </p:cNvPr>
          <p:cNvSpPr/>
          <p:nvPr/>
        </p:nvSpPr>
        <p:spPr>
          <a:xfrm>
            <a:off x="1393181" y="4587362"/>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Monitoreo</a:t>
            </a:r>
            <a:r>
              <a:rPr lang="en-US" sz="1250" b="1" kern="0" spc="125" dirty="0">
                <a:latin typeface="Libre Baskerville" panose="02000000000000000000" pitchFamily="2" charset="0"/>
                <a:ea typeface="Roboto" pitchFamily="34" charset="-122"/>
                <a:cs typeface="Roboto" pitchFamily="34" charset="-120"/>
              </a:rPr>
              <a:t> continuo y </a:t>
            </a:r>
            <a:r>
              <a:rPr lang="en-US" sz="1250" b="1" kern="0" spc="125" dirty="0" err="1">
                <a:latin typeface="Libre Baskerville" panose="02000000000000000000" pitchFamily="2" charset="0"/>
                <a:ea typeface="Roboto" pitchFamily="34" charset="-122"/>
                <a:cs typeface="Roboto" pitchFamily="34" charset="-120"/>
              </a:rPr>
              <a:t>mejoras</a:t>
            </a:r>
            <a:endParaRPr lang="en-US" dirty="0">
              <a:latin typeface="Libre Baskerville" panose="02000000000000000000" pitchFamily="2" charset="0"/>
            </a:endParaRPr>
          </a:p>
        </p:txBody>
      </p:sp>
      <p:sp>
        <p:nvSpPr>
          <p:cNvPr id="27" name="Object 14">
            <a:extLst>
              <a:ext uri="{FF2B5EF4-FFF2-40B4-BE49-F238E27FC236}">
                <a16:creationId xmlns:a16="http://schemas.microsoft.com/office/drawing/2014/main" id="{F0465B05-7C53-C752-8F51-D9DE2E98813B}"/>
              </a:ext>
            </a:extLst>
          </p:cNvPr>
          <p:cNvSpPr/>
          <p:nvPr/>
        </p:nvSpPr>
        <p:spPr>
          <a:xfrm>
            <a:off x="1269385" y="5104441"/>
            <a:ext cx="3456711" cy="1107798"/>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La supervisión y las actualizaciones periódicas son esenciales para mantener al día los conocimientos y las respuestas de los chatbots con los últimos avances médicos y los cambios en las directrices clínicas.</a:t>
            </a:r>
            <a:endParaRPr lang="en-US" dirty="0">
              <a:latin typeface="Libre Baskerville" panose="02000000000000000000" pitchFamily="2" charset="0"/>
            </a:endParaRPr>
          </a:p>
        </p:txBody>
      </p:sp>
      <p:sp>
        <p:nvSpPr>
          <p:cNvPr id="28" name="Object 15">
            <a:extLst>
              <a:ext uri="{FF2B5EF4-FFF2-40B4-BE49-F238E27FC236}">
                <a16:creationId xmlns:a16="http://schemas.microsoft.com/office/drawing/2014/main" id="{70191054-0592-0255-4DB2-28B934F0F3EB}"/>
              </a:ext>
            </a:extLst>
          </p:cNvPr>
          <p:cNvSpPr/>
          <p:nvPr/>
        </p:nvSpPr>
        <p:spPr>
          <a:xfrm>
            <a:off x="5194135"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9" name="Object 16">
            <a:extLst>
              <a:ext uri="{FF2B5EF4-FFF2-40B4-BE49-F238E27FC236}">
                <a16:creationId xmlns:a16="http://schemas.microsoft.com/office/drawing/2014/main" id="{98612CE1-9AC0-1DA5-6715-E5B529548C57}"/>
              </a:ext>
            </a:extLst>
          </p:cNvPr>
          <p:cNvSpPr/>
          <p:nvPr/>
        </p:nvSpPr>
        <p:spPr>
          <a:xfrm>
            <a:off x="5479814" y="4587362"/>
            <a:ext cx="3456711" cy="214259"/>
          </a:xfrm>
          <a:prstGeom prst="rect">
            <a:avLst/>
          </a:prstGeom>
          <a:noFill/>
        </p:spPr>
        <p:txBody>
          <a:bodyPr wrap="square" lIns="0" tIns="0" rIns="0" bIns="0" rtlCol="0" anchor="t"/>
          <a:lstStyle/>
          <a:p>
            <a:pPr algn="ctr">
              <a:lnSpc>
                <a:spcPts val="1688"/>
              </a:lnSpc>
              <a:buNone/>
            </a:pPr>
            <a:r>
              <a:rPr lang="es-ES" sz="1250" b="1" kern="0" spc="125" dirty="0">
                <a:latin typeface="Libre Baskerville" panose="02000000000000000000" pitchFamily="2" charset="0"/>
                <a:ea typeface="Roboto" pitchFamily="34" charset="-122"/>
                <a:cs typeface="Roboto" pitchFamily="34" charset="-120"/>
              </a:rPr>
              <a:t>Aceptación y confianza de los usuarios</a:t>
            </a:r>
            <a:endParaRPr lang="en-US" dirty="0">
              <a:latin typeface="Libre Baskerville" panose="02000000000000000000" pitchFamily="2" charset="0"/>
            </a:endParaRPr>
          </a:p>
        </p:txBody>
      </p:sp>
      <p:sp>
        <p:nvSpPr>
          <p:cNvPr id="30" name="Object 17">
            <a:extLst>
              <a:ext uri="{FF2B5EF4-FFF2-40B4-BE49-F238E27FC236}">
                <a16:creationId xmlns:a16="http://schemas.microsoft.com/office/drawing/2014/main" id="{D5DEEC55-22D2-B6AD-2F12-12C5D54629B4}"/>
              </a:ext>
            </a:extLst>
          </p:cNvPr>
          <p:cNvSpPr/>
          <p:nvPr/>
        </p:nvSpPr>
        <p:spPr>
          <a:xfrm>
            <a:off x="5317930" y="5059050"/>
            <a:ext cx="3456711" cy="886238"/>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deben diseñarse para que sean fáciles de usar, empáticos y generen confianza en los usuarios para fomentar la adopción y el cumplimiento de las recomendaciones y orientaciones proporcionadas.</a:t>
            </a:r>
            <a:endParaRPr lang="en-US" dirty="0">
              <a:latin typeface="Libre Baskerville" panose="02000000000000000000" pitchFamily="2" charset="0"/>
            </a:endParaRPr>
          </a:p>
        </p:txBody>
      </p:sp>
      <p:sp>
        <p:nvSpPr>
          <p:cNvPr id="31" name="Object 18">
            <a:extLst>
              <a:ext uri="{FF2B5EF4-FFF2-40B4-BE49-F238E27FC236}">
                <a16:creationId xmlns:a16="http://schemas.microsoft.com/office/drawing/2014/main" id="{BE30609A-D06F-A6D9-9183-9C283493F448}"/>
              </a:ext>
            </a:extLst>
          </p:cNvPr>
          <p:cNvSpPr/>
          <p:nvPr/>
        </p:nvSpPr>
        <p:spPr>
          <a:xfrm>
            <a:off x="9280769"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32" name="Object 19">
            <a:extLst>
              <a:ext uri="{FF2B5EF4-FFF2-40B4-BE49-F238E27FC236}">
                <a16:creationId xmlns:a16="http://schemas.microsoft.com/office/drawing/2014/main" id="{BFB41027-7792-1ED7-15A8-C0F108BB4828}"/>
              </a:ext>
            </a:extLst>
          </p:cNvPr>
          <p:cNvSpPr/>
          <p:nvPr/>
        </p:nvSpPr>
        <p:spPr>
          <a:xfrm>
            <a:off x="9442653" y="4587362"/>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Personalización</a:t>
            </a:r>
            <a:r>
              <a:rPr lang="en-US" sz="1250" b="1" kern="0" spc="125" dirty="0">
                <a:latin typeface="Libre Baskerville" panose="02000000000000000000" pitchFamily="2" charset="0"/>
                <a:ea typeface="Roboto" pitchFamily="34" charset="-122"/>
                <a:cs typeface="Roboto" pitchFamily="34" charset="-120"/>
              </a:rPr>
              <a:t> y </a:t>
            </a:r>
            <a:r>
              <a:rPr lang="en-US" sz="1250" b="1" kern="0" spc="125" dirty="0" err="1">
                <a:latin typeface="Libre Baskerville" panose="02000000000000000000" pitchFamily="2" charset="0"/>
                <a:ea typeface="Roboto" pitchFamily="34" charset="-122"/>
                <a:cs typeface="Roboto" pitchFamily="34" charset="-120"/>
              </a:rPr>
              <a:t>Relevancia</a:t>
            </a:r>
            <a:endParaRPr lang="en-US" dirty="0">
              <a:latin typeface="Libre Baskerville" panose="02000000000000000000" pitchFamily="2" charset="0"/>
            </a:endParaRPr>
          </a:p>
        </p:txBody>
      </p:sp>
      <p:sp>
        <p:nvSpPr>
          <p:cNvPr id="33" name="Object 20">
            <a:extLst>
              <a:ext uri="{FF2B5EF4-FFF2-40B4-BE49-F238E27FC236}">
                <a16:creationId xmlns:a16="http://schemas.microsoft.com/office/drawing/2014/main" id="{6B26ABBD-C4CD-294A-78AF-5030BB188522}"/>
              </a:ext>
            </a:extLst>
          </p:cNvPr>
          <p:cNvSpPr/>
          <p:nvPr/>
        </p:nvSpPr>
        <p:spPr>
          <a:xfrm>
            <a:off x="9678617" y="5023263"/>
            <a:ext cx="2984781" cy="1270153"/>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Adaptar las respuestas del chatbot al historial médico y las necesidades individuales del usuario puede aumentar la precisión y pertinencia de la información y las recomendaciones proporcionadas.</a:t>
            </a:r>
            <a:endParaRPr lang="en-US" dirty="0">
              <a:latin typeface="Libre Baskerville" panose="02000000000000000000" pitchFamily="2" charset="0"/>
            </a:endParaRPr>
          </a:p>
        </p:txBody>
      </p:sp>
    </p:spTree>
    <p:extLst>
      <p:ext uri="{BB962C8B-B14F-4D97-AF65-F5344CB8AC3E}">
        <p14:creationId xmlns:p14="http://schemas.microsoft.com/office/powerpoint/2010/main" val="49816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0"/>
            <a:ext cx="14630400" cy="8229600"/>
          </a:xfrm>
          <a:prstGeom prst="rect">
            <a:avLst/>
          </a:prstGeom>
          <a:solidFill>
            <a:srgbClr val="FFFDFA"/>
          </a:solidFill>
          <a:ln/>
        </p:spPr>
        <p:txBody>
          <a:bodyPr/>
          <a:lstStyle/>
          <a:p>
            <a:endParaRPr lang="es-ES"/>
          </a:p>
        </p:txBody>
      </p:sp>
      <p:sp>
        <p:nvSpPr>
          <p:cNvPr id="4" name="Text 1"/>
          <p:cNvSpPr/>
          <p:nvPr/>
        </p:nvSpPr>
        <p:spPr>
          <a:xfrm>
            <a:off x="3504778" y="2196786"/>
            <a:ext cx="7011233" cy="694373"/>
          </a:xfrm>
          <a:prstGeom prst="rect">
            <a:avLst/>
          </a:prstGeom>
          <a:noFill/>
          <a:ln/>
        </p:spPr>
        <p:txBody>
          <a:bodyPr wrap="non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main.py</a:t>
            </a:r>
            <a:endParaRPr lang="en-US" sz="2187" b="1"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custom_agent.py</a:t>
            </a:r>
            <a:endParaRPr lang="en-US" sz="2187" b="1"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app.py</a:t>
            </a:r>
            <a:endParaRPr lang="en-US" sz="2187" b="1"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Interfaz de usuario con Streamlit.</a:t>
            </a:r>
            <a:endParaRPr lang="en-US" sz="1750" dirty="0"/>
          </a:p>
        </p:txBody>
      </p:sp>
      <p:sp>
        <p:nvSpPr>
          <p:cNvPr id="11" name="Shape 2">
            <a:extLst>
              <a:ext uri="{FF2B5EF4-FFF2-40B4-BE49-F238E27FC236}">
                <a16:creationId xmlns:a16="http://schemas.microsoft.com/office/drawing/2014/main" id="{B852C2CE-E138-1F6E-B6F1-6E18BFFB5C54}"/>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9E617DDA-A1BA-D7B4-8D6A-DA38F81718E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cxnSp>
        <p:nvCxnSpPr>
          <p:cNvPr id="15" name="Conector recto de flecha 14">
            <a:extLst>
              <a:ext uri="{FF2B5EF4-FFF2-40B4-BE49-F238E27FC236}">
                <a16:creationId xmlns:a16="http://schemas.microsoft.com/office/drawing/2014/main" id="{685705D7-B3CA-8BBF-35F8-B3C8853DDCB5}"/>
              </a:ext>
            </a:extLst>
          </p:cNvPr>
          <p:cNvCxnSpPr>
            <a:cxnSpLocks/>
            <a:stCxn id="4" idx="2"/>
          </p:cNvCxnSpPr>
          <p:nvPr/>
        </p:nvCxnSpPr>
        <p:spPr>
          <a:xfrm flipH="1">
            <a:off x="3340894" y="2891159"/>
            <a:ext cx="3669501" cy="876317"/>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E0DDC7C-16B2-A32A-4F68-7D22AB909C64}"/>
              </a:ext>
            </a:extLst>
          </p:cNvPr>
          <p:cNvCxnSpPr>
            <a:cxnSpLocks/>
            <a:stCxn id="4" idx="2"/>
          </p:cNvCxnSpPr>
          <p:nvPr/>
        </p:nvCxnSpPr>
        <p:spPr>
          <a:xfrm>
            <a:off x="7010395" y="2891159"/>
            <a:ext cx="0" cy="892748"/>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C7A574EE-AFD7-11F4-3BD6-E945514B9352}"/>
              </a:ext>
            </a:extLst>
          </p:cNvPr>
          <p:cNvCxnSpPr>
            <a:cxnSpLocks/>
            <a:stCxn id="4" idx="2"/>
          </p:cNvCxnSpPr>
          <p:nvPr/>
        </p:nvCxnSpPr>
        <p:spPr>
          <a:xfrm>
            <a:off x="7010395" y="2891159"/>
            <a:ext cx="3004462" cy="892748"/>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1924526"/>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737080"/>
            <a:ext cx="3820001" cy="1066205"/>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Se inicializa FastAPI para crear la API del servicio.</a:t>
            </a:r>
            <a:endParaRPr lang="en-US" sz="1750" dirty="0"/>
          </a:p>
        </p:txBody>
      </p:sp>
      <p:sp>
        <p:nvSpPr>
          <p:cNvPr id="18" name="Shape 2">
            <a:extLst>
              <a:ext uri="{FF2B5EF4-FFF2-40B4-BE49-F238E27FC236}">
                <a16:creationId xmlns:a16="http://schemas.microsoft.com/office/drawing/2014/main" id="{E529B904-20A1-091A-7A0B-BAE269786F13}"/>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Title 1">
            <a:extLst>
              <a:ext uri="{FF2B5EF4-FFF2-40B4-BE49-F238E27FC236}">
                <a16:creationId xmlns:a16="http://schemas.microsoft.com/office/drawing/2014/main" id="{FA237A80-D3A9-06C1-59AC-FFCA474D1964}"/>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1197429" y="2125237"/>
            <a:ext cx="12475027" cy="1388745"/>
          </a:xfrm>
          <a:prstGeom prst="rect">
            <a:avLst/>
          </a:prstGeom>
          <a:noFill/>
          <a:ln/>
        </p:spPr>
        <p:txBody>
          <a:bodyPr wrap="squar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construye un índice vectorial usando FAISS para los embeddings del modelo.</a:t>
            </a:r>
            <a:endParaRPr lang="en-US" sz="1750" dirty="0"/>
          </a:p>
        </p:txBody>
      </p:sp>
      <p:sp>
        <p:nvSpPr>
          <p:cNvPr id="12" name="Shape 2">
            <a:extLst>
              <a:ext uri="{FF2B5EF4-FFF2-40B4-BE49-F238E27FC236}">
                <a16:creationId xmlns:a16="http://schemas.microsoft.com/office/drawing/2014/main" id="{F39DD579-F757-5F40-2F38-6F6732B841CD}"/>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201BBF7E-D601-44C4-F08A-FE662FEF8E5B}"/>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609</TotalTime>
  <Words>3143</Words>
  <Application>Microsoft Office PowerPoint</Application>
  <PresentationFormat>Personalizado</PresentationFormat>
  <Paragraphs>273</Paragraphs>
  <Slides>29</Slides>
  <Notes>29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Aptos</vt:lpstr>
      <vt:lpstr>Arial</vt:lpstr>
      <vt:lpstr>Calibri</vt:lpstr>
      <vt:lpstr>Consolas</vt:lpstr>
      <vt:lpstr>DM Sans</vt:lpstr>
      <vt:lpstr>Libre Baskerville</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Fernández Martín</cp:lastModifiedBy>
  <cp:revision>37</cp:revision>
  <dcterms:created xsi:type="dcterms:W3CDTF">2024-05-27T11:03:31Z</dcterms:created>
  <dcterms:modified xsi:type="dcterms:W3CDTF">2024-10-14T09:59:12Z</dcterms:modified>
</cp:coreProperties>
</file>